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256" r:id="rId2"/>
    <p:sldId id="400" r:id="rId3"/>
    <p:sldId id="334" r:id="rId4"/>
    <p:sldId id="335" r:id="rId5"/>
    <p:sldId id="336" r:id="rId6"/>
    <p:sldId id="337" r:id="rId7"/>
    <p:sldId id="338" r:id="rId8"/>
    <p:sldId id="339" r:id="rId9"/>
    <p:sldId id="340" r:id="rId10"/>
    <p:sldId id="341" r:id="rId11"/>
    <p:sldId id="342" r:id="rId12"/>
    <p:sldId id="343" r:id="rId13"/>
    <p:sldId id="344" r:id="rId14"/>
    <p:sldId id="353" r:id="rId15"/>
    <p:sldId id="398" r:id="rId16"/>
    <p:sldId id="423" r:id="rId17"/>
    <p:sldId id="414" r:id="rId18"/>
    <p:sldId id="415" r:id="rId19"/>
    <p:sldId id="417" r:id="rId20"/>
    <p:sldId id="416" r:id="rId21"/>
    <p:sldId id="394" r:id="rId22"/>
    <p:sldId id="419" r:id="rId23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0"/>
    <p:restoredTop sz="96197"/>
  </p:normalViewPr>
  <p:slideViewPr>
    <p:cSldViewPr snapToGrid="0" snapToObjects="1">
      <p:cViewPr varScale="1">
        <p:scale>
          <a:sx n="162" d="100"/>
          <a:sy n="162" d="100"/>
        </p:scale>
        <p:origin x="200" y="23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1A0C4E-C7F5-6B46-A616-558C0A288A8F}" type="datetimeFigureOut">
              <a:rPr lang="en-US" smtClean="0"/>
              <a:t>11/11/22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653E23-A302-6541-A175-0006D36CE7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070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434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en-US" dirty="0">
              <a:ea typeface="ＭＳ Ｐゴシック" charset="0"/>
              <a:cs typeface="ＭＳ Ｐゴシック" charset="0"/>
            </a:endParaRPr>
          </a:p>
        </p:txBody>
      </p:sp>
      <p:sp>
        <p:nvSpPr>
          <p:cNvPr id="18435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AEB19FA3-FA18-BF43-B243-44C51E6CB063}" type="slidenum">
              <a:rPr lang="en-US" sz="1200">
                <a:latin typeface="Calibri"/>
              </a:rPr>
              <a:pPr/>
              <a:t>2</a:t>
            </a:fld>
            <a:endParaRPr lang="en-US" sz="1200" dirty="0">
              <a:latin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D044F7CB-B480-7149-8EE6-39ABE2E949D9}" type="slidenum">
              <a:rPr lang="en-US" sz="1200">
                <a:latin typeface="Calibri"/>
              </a:rPr>
              <a:pPr/>
              <a:t>11</a:t>
            </a:fld>
            <a:endParaRPr lang="en-US" sz="1200" dirty="0">
              <a:latin typeface="Calibri"/>
            </a:endParaRPr>
          </a:p>
        </p:txBody>
      </p:sp>
      <p:sp>
        <p:nvSpPr>
          <p:cNvPr id="36867" name="Text Box 1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2312988" y="525463"/>
            <a:ext cx="4657725" cy="2620962"/>
          </a:xfrm>
          <a:solidFill>
            <a:srgbClr val="FFFFFF"/>
          </a:solidFill>
          <a:ln/>
        </p:spPr>
      </p:sp>
      <p:sp>
        <p:nvSpPr>
          <p:cNvPr id="36868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931863" y="3321050"/>
            <a:ext cx="7421562" cy="3216275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4B102EE8-7068-1046-A28A-8FBDB471B3BF}" type="slidenum">
              <a:rPr lang="en-US" sz="1200">
                <a:latin typeface="Calibri"/>
              </a:rPr>
              <a:pPr/>
              <a:t>12</a:t>
            </a:fld>
            <a:endParaRPr lang="en-US" sz="1200" dirty="0">
              <a:latin typeface="Calibri"/>
            </a:endParaRPr>
          </a:p>
        </p:txBody>
      </p:sp>
      <p:sp>
        <p:nvSpPr>
          <p:cNvPr id="38915" name="Text Box 1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2312988" y="525463"/>
            <a:ext cx="4657725" cy="2620962"/>
          </a:xfrm>
          <a:solidFill>
            <a:srgbClr val="FFFFFF"/>
          </a:solidFill>
          <a:ln/>
        </p:spPr>
      </p:sp>
      <p:sp>
        <p:nvSpPr>
          <p:cNvPr id="38916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931863" y="3321050"/>
            <a:ext cx="7421562" cy="3216275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371FD521-F32E-E04B-9E79-B6B9FAAD7E4C}" type="slidenum">
              <a:rPr lang="en-US" sz="1200">
                <a:latin typeface="Calibri"/>
              </a:rPr>
              <a:pPr/>
              <a:t>13</a:t>
            </a:fld>
            <a:endParaRPr lang="en-US" sz="1200" dirty="0">
              <a:latin typeface="Calibri"/>
            </a:endParaRPr>
          </a:p>
        </p:txBody>
      </p:sp>
      <p:sp>
        <p:nvSpPr>
          <p:cNvPr id="40963" name="Text Box 1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2312988" y="525463"/>
            <a:ext cx="4657725" cy="2620962"/>
          </a:xfrm>
          <a:solidFill>
            <a:srgbClr val="FFFFFF"/>
          </a:solidFill>
          <a:ln/>
        </p:spPr>
      </p:sp>
      <p:sp>
        <p:nvSpPr>
          <p:cNvPr id="40964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931863" y="3321050"/>
            <a:ext cx="7421562" cy="3216275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AD4C1CBF-05AB-3346-9A6C-0A80D3A5C04A}" type="slidenum">
              <a:rPr lang="en-US" sz="1200">
                <a:latin typeface="Calibri"/>
              </a:rPr>
              <a:pPr/>
              <a:t>14</a:t>
            </a:fld>
            <a:endParaRPr lang="en-US" sz="1200" dirty="0">
              <a:latin typeface="Calibri"/>
            </a:endParaRPr>
          </a:p>
        </p:txBody>
      </p:sp>
      <p:sp>
        <p:nvSpPr>
          <p:cNvPr id="43011" name="Text Box 1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2312988" y="525463"/>
            <a:ext cx="4657725" cy="2620962"/>
          </a:xfrm>
          <a:solidFill>
            <a:srgbClr val="FFFFFF"/>
          </a:solidFill>
          <a:ln/>
        </p:spPr>
      </p:sp>
      <p:sp>
        <p:nvSpPr>
          <p:cNvPr id="43012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931863" y="3321050"/>
            <a:ext cx="7421562" cy="3216275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30859863-ED4D-FB4C-8011-781CF3F55143}" type="slidenum">
              <a:rPr lang="en-US" sz="1200">
                <a:latin typeface="Calibri"/>
              </a:rPr>
              <a:pPr/>
              <a:t>21</a:t>
            </a:fld>
            <a:endParaRPr lang="en-US" sz="1200" dirty="0">
              <a:latin typeface="Calibri"/>
            </a:endParaRPr>
          </a:p>
        </p:txBody>
      </p:sp>
      <p:sp>
        <p:nvSpPr>
          <p:cNvPr id="46083" name="Text Box 1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2312988" y="525463"/>
            <a:ext cx="4657725" cy="2620962"/>
          </a:xfrm>
          <a:solidFill>
            <a:srgbClr val="FFFFFF"/>
          </a:solidFill>
          <a:ln/>
        </p:spPr>
      </p:sp>
      <p:sp>
        <p:nvSpPr>
          <p:cNvPr id="46084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931863" y="3321050"/>
            <a:ext cx="7421562" cy="3216275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5F2CAAE-8D7E-3049-AA7B-5E6F80170752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59425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B6217C16-7992-D54A-876B-52BCD4090932}" type="slidenum">
              <a:rPr lang="en-US" sz="1200">
                <a:latin typeface="Calibri"/>
              </a:rPr>
              <a:pPr/>
              <a:t>3</a:t>
            </a:fld>
            <a:endParaRPr lang="en-US" sz="1200" dirty="0">
              <a:latin typeface="Calibri"/>
            </a:endParaRPr>
          </a:p>
        </p:txBody>
      </p:sp>
      <p:sp>
        <p:nvSpPr>
          <p:cNvPr id="20483" name="Text Box 1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2312988" y="525463"/>
            <a:ext cx="4657725" cy="2620962"/>
          </a:xfrm>
          <a:solidFill>
            <a:srgbClr val="FFFFFF"/>
          </a:solidFill>
          <a:ln/>
        </p:spPr>
      </p:sp>
      <p:sp>
        <p:nvSpPr>
          <p:cNvPr id="20484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931863" y="3321050"/>
            <a:ext cx="7421562" cy="3216275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3D3C20B6-E2CE-854C-A5B9-3AE3A3802FC7}" type="slidenum">
              <a:rPr lang="en-US" sz="1200">
                <a:latin typeface="Calibri"/>
              </a:rPr>
              <a:pPr/>
              <a:t>4</a:t>
            </a:fld>
            <a:endParaRPr lang="en-US" sz="1200" dirty="0">
              <a:latin typeface="Calibri"/>
            </a:endParaRPr>
          </a:p>
        </p:txBody>
      </p:sp>
      <p:sp>
        <p:nvSpPr>
          <p:cNvPr id="22531" name="Text Box 1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2312988" y="525463"/>
            <a:ext cx="4657725" cy="2620962"/>
          </a:xfrm>
          <a:solidFill>
            <a:srgbClr val="FFFFFF"/>
          </a:solidFill>
          <a:ln/>
        </p:spPr>
      </p:sp>
      <p:sp>
        <p:nvSpPr>
          <p:cNvPr id="22532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931863" y="3321050"/>
            <a:ext cx="7421562" cy="3216275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984D44E7-062B-5146-B3C3-7872234CA9FE}" type="slidenum">
              <a:rPr lang="en-US" sz="1200">
                <a:latin typeface="Calibri"/>
              </a:rPr>
              <a:pPr/>
              <a:t>5</a:t>
            </a:fld>
            <a:endParaRPr lang="en-US" sz="1200" dirty="0">
              <a:latin typeface="Calibri"/>
            </a:endParaRPr>
          </a:p>
        </p:txBody>
      </p:sp>
      <p:sp>
        <p:nvSpPr>
          <p:cNvPr id="24579" name="Text Box 1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2312988" y="525463"/>
            <a:ext cx="4657725" cy="2620962"/>
          </a:xfrm>
          <a:solidFill>
            <a:srgbClr val="FFFFFF"/>
          </a:solidFill>
          <a:ln/>
        </p:spPr>
      </p:sp>
      <p:sp>
        <p:nvSpPr>
          <p:cNvPr id="24580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931863" y="3321050"/>
            <a:ext cx="7421562" cy="3216275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r>
              <a:rPr lang="en-US">
                <a:ea typeface="ＭＳ Ｐゴシック" charset="0"/>
                <a:cs typeface="ＭＳ Ｐゴシック" charset="0"/>
              </a:rPr>
              <a:t>q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C19D6B76-F149-CA48-B05F-60CC50070268}" type="slidenum">
              <a:rPr lang="en-US" sz="1200">
                <a:latin typeface="Calibri"/>
              </a:rPr>
              <a:pPr/>
              <a:t>6</a:t>
            </a:fld>
            <a:endParaRPr lang="en-US" sz="1200" dirty="0">
              <a:latin typeface="Calibri"/>
            </a:endParaRPr>
          </a:p>
        </p:txBody>
      </p:sp>
      <p:sp>
        <p:nvSpPr>
          <p:cNvPr id="26627" name="Text Box 1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2312988" y="525463"/>
            <a:ext cx="4657725" cy="2620962"/>
          </a:xfrm>
          <a:solidFill>
            <a:srgbClr val="FFFFFF"/>
          </a:solidFill>
          <a:ln/>
        </p:spPr>
      </p:sp>
      <p:sp>
        <p:nvSpPr>
          <p:cNvPr id="26628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931863" y="3321050"/>
            <a:ext cx="7421562" cy="3216275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D3878BF3-EA35-D64F-ACA4-BCCC4ED45A62}" type="slidenum">
              <a:rPr lang="en-US" sz="1200">
                <a:latin typeface="Calibri"/>
              </a:rPr>
              <a:pPr/>
              <a:t>7</a:t>
            </a:fld>
            <a:endParaRPr lang="en-US" sz="1200" dirty="0">
              <a:latin typeface="Calibri"/>
            </a:endParaRPr>
          </a:p>
        </p:txBody>
      </p:sp>
      <p:sp>
        <p:nvSpPr>
          <p:cNvPr id="28675" name="Text Box 1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2312988" y="525463"/>
            <a:ext cx="4657725" cy="2620962"/>
          </a:xfrm>
          <a:solidFill>
            <a:srgbClr val="FFFFFF"/>
          </a:solidFill>
          <a:ln/>
        </p:spPr>
      </p:sp>
      <p:sp>
        <p:nvSpPr>
          <p:cNvPr id="28676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931863" y="3321050"/>
            <a:ext cx="7421562" cy="3216275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0A53AA39-E1E3-4F40-928D-0C663561968F}" type="slidenum">
              <a:rPr lang="en-US" sz="1200">
                <a:latin typeface="Calibri"/>
              </a:rPr>
              <a:pPr/>
              <a:t>8</a:t>
            </a:fld>
            <a:endParaRPr lang="en-US" sz="1200" dirty="0">
              <a:latin typeface="Calibri"/>
            </a:endParaRPr>
          </a:p>
        </p:txBody>
      </p:sp>
      <p:sp>
        <p:nvSpPr>
          <p:cNvPr id="30723" name="Text Box 1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2312988" y="525463"/>
            <a:ext cx="4657725" cy="2620962"/>
          </a:xfrm>
          <a:solidFill>
            <a:srgbClr val="FFFFFF"/>
          </a:solidFill>
          <a:ln/>
        </p:spPr>
      </p:sp>
      <p:sp>
        <p:nvSpPr>
          <p:cNvPr id="30724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931863" y="3321050"/>
            <a:ext cx="7421562" cy="3216275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19F40C82-248D-7A4A-AE3B-997B6B5DFD4C}" type="slidenum">
              <a:rPr lang="en-US" sz="1200">
                <a:latin typeface="Calibri"/>
              </a:rPr>
              <a:pPr/>
              <a:t>9</a:t>
            </a:fld>
            <a:endParaRPr lang="en-US" sz="1200" dirty="0">
              <a:latin typeface="Calibri"/>
            </a:endParaRPr>
          </a:p>
        </p:txBody>
      </p:sp>
      <p:sp>
        <p:nvSpPr>
          <p:cNvPr id="32771" name="Text Box 1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2312988" y="525463"/>
            <a:ext cx="4657725" cy="2620962"/>
          </a:xfrm>
          <a:solidFill>
            <a:srgbClr val="FFFFFF"/>
          </a:solidFill>
          <a:ln/>
        </p:spPr>
      </p:sp>
      <p:sp>
        <p:nvSpPr>
          <p:cNvPr id="32772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931863" y="3321050"/>
            <a:ext cx="7421562" cy="3216275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B1BF6541-604B-6D40-89DB-3D36F085BEB9}" type="slidenum">
              <a:rPr lang="en-US" sz="1200">
                <a:latin typeface="Calibri"/>
              </a:rPr>
              <a:pPr/>
              <a:t>10</a:t>
            </a:fld>
            <a:endParaRPr lang="en-US" sz="1200" dirty="0">
              <a:latin typeface="Calibri"/>
            </a:endParaRPr>
          </a:p>
        </p:txBody>
      </p:sp>
      <p:sp>
        <p:nvSpPr>
          <p:cNvPr id="34819" name="Text Box 1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2312988" y="525463"/>
            <a:ext cx="4657725" cy="2620962"/>
          </a:xfrm>
          <a:solidFill>
            <a:srgbClr val="FFFFFF"/>
          </a:solidFill>
          <a:ln/>
        </p:spPr>
      </p:sp>
      <p:sp>
        <p:nvSpPr>
          <p:cNvPr id="34820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931863" y="3321050"/>
            <a:ext cx="7421562" cy="3216275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3C41C-A487-0C45-A261-16903102544D}" type="datetimeFigureOut">
              <a:rPr lang="en-US" smtClean="0"/>
              <a:t>11/11/22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URL</a:t>
            </a:r>
          </a:p>
        </p:txBody>
      </p:sp>
    </p:spTree>
    <p:extLst>
      <p:ext uri="{BB962C8B-B14F-4D97-AF65-F5344CB8AC3E}">
        <p14:creationId xmlns:p14="http://schemas.microsoft.com/office/powerpoint/2010/main" val="33874584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57200"/>
            <a:ext cx="7772400" cy="8572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485900"/>
            <a:ext cx="3810000" cy="30861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85900"/>
            <a:ext cx="3810000" cy="30861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3009348-41AA-B14A-80C2-68C4430679B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4862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3C41C-A487-0C45-A261-16903102544D}" type="datetimeFigureOut">
              <a:rPr lang="en-US" smtClean="0"/>
              <a:t>11/11/22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URL</a:t>
            </a:r>
          </a:p>
        </p:txBody>
      </p:sp>
    </p:spTree>
    <p:extLst>
      <p:ext uri="{BB962C8B-B14F-4D97-AF65-F5344CB8AC3E}">
        <p14:creationId xmlns:p14="http://schemas.microsoft.com/office/powerpoint/2010/main" val="30735165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3C41C-A487-0C45-A261-16903102544D}" type="datetimeFigureOut">
              <a:rPr lang="en-US" smtClean="0"/>
              <a:t>11/11/22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URL</a:t>
            </a:r>
          </a:p>
        </p:txBody>
      </p:sp>
    </p:spTree>
    <p:extLst>
      <p:ext uri="{BB962C8B-B14F-4D97-AF65-F5344CB8AC3E}">
        <p14:creationId xmlns:p14="http://schemas.microsoft.com/office/powerpoint/2010/main" val="9979528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51426"/>
            <a:ext cx="4038600" cy="317339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51426"/>
            <a:ext cx="4038600" cy="317339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3C41C-A487-0C45-A261-16903102544D}" type="datetimeFigureOut">
              <a:rPr lang="en-US" smtClean="0"/>
              <a:t>11/11/22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URL</a:t>
            </a:r>
          </a:p>
        </p:txBody>
      </p:sp>
    </p:spTree>
    <p:extLst>
      <p:ext uri="{BB962C8B-B14F-4D97-AF65-F5344CB8AC3E}">
        <p14:creationId xmlns:p14="http://schemas.microsoft.com/office/powerpoint/2010/main" val="7678191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199" y="1397255"/>
            <a:ext cx="4040188" cy="43620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199" y="1989969"/>
            <a:ext cx="4040188" cy="26940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397255"/>
            <a:ext cx="4041775" cy="43620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989969"/>
            <a:ext cx="4041775" cy="26940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3C41C-A487-0C45-A261-16903102544D}" type="datetimeFigureOut">
              <a:rPr lang="en-US" smtClean="0"/>
              <a:t>11/11/22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URL</a:t>
            </a:r>
          </a:p>
        </p:txBody>
      </p:sp>
    </p:spTree>
    <p:extLst>
      <p:ext uri="{BB962C8B-B14F-4D97-AF65-F5344CB8AC3E}">
        <p14:creationId xmlns:p14="http://schemas.microsoft.com/office/powerpoint/2010/main" val="22058079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3C41C-A487-0C45-A261-16903102544D}" type="datetimeFigureOut">
              <a:rPr lang="en-US" smtClean="0"/>
              <a:t>11/11/22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URL</a:t>
            </a:r>
          </a:p>
        </p:txBody>
      </p:sp>
    </p:spTree>
    <p:extLst>
      <p:ext uri="{BB962C8B-B14F-4D97-AF65-F5344CB8AC3E}">
        <p14:creationId xmlns:p14="http://schemas.microsoft.com/office/powerpoint/2010/main" val="25355401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3C41C-A487-0C45-A261-16903102544D}" type="datetimeFigureOut">
              <a:rPr lang="en-US" smtClean="0"/>
              <a:t>11/11/22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URL</a:t>
            </a:r>
          </a:p>
        </p:txBody>
      </p:sp>
    </p:spTree>
    <p:extLst>
      <p:ext uri="{BB962C8B-B14F-4D97-AF65-F5344CB8AC3E}">
        <p14:creationId xmlns:p14="http://schemas.microsoft.com/office/powerpoint/2010/main" val="14108093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79122"/>
            <a:ext cx="3008313" cy="77736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679122"/>
            <a:ext cx="5111750" cy="391550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609519"/>
            <a:ext cx="3008313" cy="298510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3C41C-A487-0C45-A261-16903102544D}" type="datetimeFigureOut">
              <a:rPr lang="en-US" smtClean="0"/>
              <a:t>11/11/22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URL</a:t>
            </a:r>
          </a:p>
        </p:txBody>
      </p:sp>
    </p:spTree>
    <p:extLst>
      <p:ext uri="{BB962C8B-B14F-4D97-AF65-F5344CB8AC3E}">
        <p14:creationId xmlns:p14="http://schemas.microsoft.com/office/powerpoint/2010/main" val="23734305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858517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717648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283570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080327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702644"/>
            <a:ext cx="8229600" cy="6440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10179"/>
            <a:ext cx="8229600" cy="29844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63C41C-A487-0C45-A261-16903102544D}" type="datetimeFigureOut">
              <a:rPr lang="en-US" smtClean="0"/>
              <a:t>11/11/22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URL</a:t>
            </a:r>
          </a:p>
        </p:txBody>
      </p:sp>
      <p:pic>
        <p:nvPicPr>
          <p:cNvPr id="7" name="Picture 6" descr="MD-flag-background-ppt.png"/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3999" cy="571500"/>
          </a:xfrm>
          <a:prstGeom prst="rect">
            <a:avLst/>
          </a:prstGeom>
        </p:spPr>
      </p:pic>
      <p:pic>
        <p:nvPicPr>
          <p:cNvPr id="8" name="Picture 7" descr="UMBC-primary-logo-CMYK-on-black.png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287" y="86177"/>
            <a:ext cx="1749252" cy="402989"/>
          </a:xfrm>
          <a:prstGeom prst="rect">
            <a:avLst/>
          </a:prstGeom>
        </p:spPr>
      </p:pic>
      <p:pic>
        <p:nvPicPr>
          <p:cNvPr id="10" name="Picture 9" descr="corner-element.png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9918" y="3901058"/>
            <a:ext cx="1224081" cy="124244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029037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.xml"/><Relationship Id="rId1" Type="http://schemas.openxmlformats.org/officeDocument/2006/relationships/tags" Target="../tags/tag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tags" Target="../tags/tag5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5" Type="http://schemas.openxmlformats.org/officeDocument/2006/relationships/image" Target="../media/image5.png"/><Relationship Id="rId4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understanding-support-vector-machine-part-2-kernel-trick-mercers-theorem-e1e6848c6c4d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vmlight.joachims.or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cikit-learn.org/stable/modules/svm.html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CMSC 471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ML: Support Vector Machines (SVM)</a:t>
            </a:r>
          </a:p>
        </p:txBody>
      </p:sp>
      <p:sp>
        <p:nvSpPr>
          <p:cNvPr id="4" name="Text Box 3">
            <a:extLst>
              <a:ext uri="{FF2B5EF4-FFF2-40B4-BE49-F238E27FC236}">
                <a16:creationId xmlns:a16="http://schemas.microsoft.com/office/drawing/2014/main" id="{4310753D-F278-BE57-0252-13EF9D2A56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1600" y="4572001"/>
            <a:ext cx="6400800" cy="301718"/>
          </a:xfrm>
          <a:prstGeom prst="rect">
            <a:avLst/>
          </a:prstGeom>
          <a:noFill/>
          <a:ln w="3240">
            <a:noFill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67500" tIns="35100" rIns="67500" bIns="351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r">
              <a:spcBef>
                <a:spcPts val="469"/>
              </a:spcBef>
            </a:pPr>
            <a:r>
              <a:rPr lang="en-US" sz="1500" dirty="0">
                <a:solidFill>
                  <a:srgbClr val="000000"/>
                </a:solidFill>
                <a:latin typeface="Calibri"/>
              </a:rPr>
              <a:t>Slide Courtesy: Tim </a:t>
            </a:r>
            <a:r>
              <a:rPr lang="en-US" sz="1500" dirty="0" err="1">
                <a:solidFill>
                  <a:srgbClr val="000000"/>
                </a:solidFill>
                <a:latin typeface="Calibri"/>
              </a:rPr>
              <a:t>Finin</a:t>
            </a:r>
            <a:endParaRPr lang="en-US" sz="1500" dirty="0">
              <a:solidFill>
                <a:srgbClr val="00000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894097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Footer Placeholder 3"/>
          <p:cNvSpPr>
            <a:spLocks noGrp="1"/>
          </p:cNvSpPr>
          <p:nvPr>
            <p:ph type="ftr" sz="quarter" idx="4294967295"/>
          </p:nvPr>
        </p:nvSpPr>
        <p:spPr bwMode="auto">
          <a:xfrm>
            <a:off x="6564367" y="5175031"/>
            <a:ext cx="1428750" cy="2286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8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557213" indent="-214313">
              <a:defRPr sz="1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857250" indent="-171450">
              <a:defRPr sz="1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200150" indent="-171450">
              <a:defRPr sz="1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1543050" indent="-171450">
              <a:defRPr sz="1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r"/>
            <a:r>
              <a:rPr lang="en-US" sz="750">
                <a:latin typeface="Calibri"/>
              </a:rPr>
              <a:t>Copyright © 2001, 2003, Andrew W. Moore</a:t>
            </a:r>
            <a:endParaRPr lang="en-US" sz="750" dirty="0">
              <a:latin typeface="Calibri"/>
            </a:endParaRPr>
          </a:p>
        </p:txBody>
      </p:sp>
      <p:sp>
        <p:nvSpPr>
          <p:cNvPr id="33794" name="Line 1"/>
          <p:cNvSpPr>
            <a:spLocks noChangeShapeType="1"/>
          </p:cNvSpPr>
          <p:nvPr/>
        </p:nvSpPr>
        <p:spPr bwMode="auto">
          <a:xfrm flipV="1">
            <a:off x="3015114" y="1598394"/>
            <a:ext cx="2157413" cy="3438525"/>
          </a:xfrm>
          <a:prstGeom prst="line">
            <a:avLst/>
          </a:prstGeom>
          <a:noFill/>
          <a:ln w="361800">
            <a:solidFill>
              <a:srgbClr val="FFCF0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350" dirty="0">
              <a:latin typeface="Calibri"/>
            </a:endParaRPr>
          </a:p>
        </p:txBody>
      </p:sp>
      <p:sp>
        <p:nvSpPr>
          <p:cNvPr id="33795" name="Line 2"/>
          <p:cNvSpPr>
            <a:spLocks noChangeShapeType="1"/>
          </p:cNvSpPr>
          <p:nvPr/>
        </p:nvSpPr>
        <p:spPr bwMode="auto">
          <a:xfrm flipV="1">
            <a:off x="2984158" y="1549579"/>
            <a:ext cx="2218134" cy="3536156"/>
          </a:xfrm>
          <a:prstGeom prst="line">
            <a:avLst/>
          </a:prstGeom>
          <a:noFill/>
          <a:ln w="126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350" dirty="0">
              <a:latin typeface="Calibri"/>
            </a:endParaRPr>
          </a:p>
        </p:txBody>
      </p:sp>
      <p:sp>
        <p:nvSpPr>
          <p:cNvPr id="33796" name="Rectangle 3"/>
          <p:cNvSpPr>
            <a:spLocks noGrp="1" noChangeArrowheads="1"/>
          </p:cNvSpPr>
          <p:nvPr>
            <p:ph type="title" idx="4294967295"/>
          </p:nvPr>
        </p:nvSpPr>
        <p:spPr>
          <a:xfrm>
            <a:off x="414872" y="776995"/>
            <a:ext cx="3486150" cy="572691"/>
          </a:xfrm>
        </p:spPr>
        <p:txBody>
          <a:bodyPr>
            <a:normAutofit fontScale="90000"/>
          </a:bodyPr>
          <a:lstStyle/>
          <a:p>
            <a:pPr>
              <a:tabLst>
                <a:tab pos="0" algn="l"/>
                <a:tab pos="685800" algn="l"/>
                <a:tab pos="1371600" algn="l"/>
                <a:tab pos="2057400" algn="l"/>
                <a:tab pos="2743200" algn="l"/>
                <a:tab pos="3429000" algn="l"/>
                <a:tab pos="4114800" algn="l"/>
                <a:tab pos="4800600" algn="l"/>
                <a:tab pos="5486400" algn="l"/>
                <a:tab pos="6172200" algn="l"/>
                <a:tab pos="6858000" algn="l"/>
                <a:tab pos="7543800" algn="l"/>
              </a:tabLst>
            </a:pPr>
            <a:r>
              <a:rPr lang="en-US" dirty="0">
                <a:ea typeface="ＭＳ Ｐゴシック" charset="0"/>
                <a:cs typeface="ＭＳ Ｐゴシック" charset="0"/>
              </a:rPr>
              <a:t>Maximum Margin</a:t>
            </a:r>
          </a:p>
        </p:txBody>
      </p:sp>
      <p:sp>
        <p:nvSpPr>
          <p:cNvPr id="33797" name="Rectangle 4"/>
          <p:cNvSpPr>
            <a:spLocks noChangeArrowheads="1"/>
          </p:cNvSpPr>
          <p:nvPr/>
        </p:nvSpPr>
        <p:spPr bwMode="auto">
          <a:xfrm>
            <a:off x="5135617" y="845019"/>
            <a:ext cx="1200150" cy="486384"/>
          </a:xfrm>
          <a:prstGeom prst="rect">
            <a:avLst/>
          </a:prstGeom>
          <a:solidFill>
            <a:srgbClr val="FFCCFF"/>
          </a:solidFill>
          <a:ln w="12600">
            <a:solidFill>
              <a:srgbClr val="000000"/>
            </a:solidFill>
            <a:miter lim="800000"/>
            <a:headEnd/>
            <a:tailEnd/>
          </a:ln>
        </p:spPr>
        <p:txBody>
          <a:bodyPr lIns="67500" tIns="35100" rIns="67500" bIns="35100" anchor="ctr">
            <a:spAutoFit/>
          </a:bodyPr>
          <a:lstStyle/>
          <a:p>
            <a:pPr algn="ctr">
              <a:spcBef>
                <a:spcPts val="938"/>
              </a:spcBef>
              <a:tabLst>
                <a:tab pos="0" algn="l"/>
                <a:tab pos="685800" algn="l"/>
                <a:tab pos="1371600" algn="l"/>
                <a:tab pos="2057400" algn="l"/>
                <a:tab pos="2743200" algn="l"/>
                <a:tab pos="3429000" algn="l"/>
                <a:tab pos="4114800" algn="l"/>
                <a:tab pos="4800600" algn="l"/>
                <a:tab pos="5486400" algn="l"/>
                <a:tab pos="6172200" algn="l"/>
                <a:tab pos="6858000" algn="l"/>
                <a:tab pos="7543800" algn="l"/>
              </a:tabLst>
            </a:pPr>
            <a:r>
              <a:rPr lang="en-US" sz="2700" i="1" dirty="0">
                <a:solidFill>
                  <a:srgbClr val="000000"/>
                </a:solidFill>
                <a:latin typeface="Calibri"/>
              </a:rPr>
              <a:t>f </a:t>
            </a:r>
            <a:r>
              <a:rPr lang="en-US" sz="1500" dirty="0">
                <a:solidFill>
                  <a:srgbClr val="000000"/>
                </a:solidFill>
                <a:latin typeface="Calibri"/>
              </a:rPr>
              <a:t>        </a:t>
            </a:r>
          </a:p>
        </p:txBody>
      </p:sp>
      <p:sp>
        <p:nvSpPr>
          <p:cNvPr id="33798" name="Line 5"/>
          <p:cNvSpPr>
            <a:spLocks noChangeShapeType="1"/>
          </p:cNvSpPr>
          <p:nvPr/>
        </p:nvSpPr>
        <p:spPr bwMode="auto">
          <a:xfrm>
            <a:off x="4106917" y="1060231"/>
            <a:ext cx="1028700" cy="1191"/>
          </a:xfrm>
          <a:prstGeom prst="line">
            <a:avLst/>
          </a:prstGeom>
          <a:noFill/>
          <a:ln w="12600">
            <a:solidFill>
              <a:srgbClr val="00000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350" dirty="0">
              <a:latin typeface="Calibri"/>
            </a:endParaRPr>
          </a:p>
        </p:txBody>
      </p:sp>
      <p:sp>
        <p:nvSpPr>
          <p:cNvPr id="33799" name="Text Box 6"/>
          <p:cNvSpPr txBox="1">
            <a:spLocks noChangeArrowheads="1"/>
          </p:cNvSpPr>
          <p:nvPr/>
        </p:nvSpPr>
        <p:spPr bwMode="auto">
          <a:xfrm>
            <a:off x="3764017" y="831632"/>
            <a:ext cx="457200" cy="394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7500" tIns="35100" rIns="67500" bIns="351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>
              <a:spcBef>
                <a:spcPts val="1313"/>
              </a:spcBef>
            </a:pPr>
            <a:r>
              <a:rPr lang="en-US" sz="2100" b="1" i="1" dirty="0">
                <a:solidFill>
                  <a:srgbClr val="000000"/>
                </a:solidFill>
                <a:latin typeface="Calibri"/>
              </a:rPr>
              <a:t>x</a:t>
            </a:r>
          </a:p>
        </p:txBody>
      </p:sp>
      <p:sp>
        <p:nvSpPr>
          <p:cNvPr id="33800" name="Line 7"/>
          <p:cNvSpPr>
            <a:spLocks noChangeShapeType="1"/>
          </p:cNvSpPr>
          <p:nvPr/>
        </p:nvSpPr>
        <p:spPr bwMode="auto">
          <a:xfrm>
            <a:off x="5649967" y="545881"/>
            <a:ext cx="1191" cy="285750"/>
          </a:xfrm>
          <a:prstGeom prst="line">
            <a:avLst/>
          </a:prstGeom>
          <a:noFill/>
          <a:ln w="12600">
            <a:solidFill>
              <a:srgbClr val="00000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350" dirty="0">
              <a:latin typeface="Calibri"/>
            </a:endParaRPr>
          </a:p>
        </p:txBody>
      </p:sp>
      <p:sp>
        <p:nvSpPr>
          <p:cNvPr id="33801" name="Text Box 8"/>
          <p:cNvSpPr txBox="1">
            <a:spLocks noChangeArrowheads="1"/>
          </p:cNvSpPr>
          <p:nvPr/>
        </p:nvSpPr>
        <p:spPr bwMode="auto">
          <a:xfrm>
            <a:off x="5478517" y="260131"/>
            <a:ext cx="285750" cy="4402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7500" tIns="35100" rIns="67500" bIns="351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>
              <a:spcBef>
                <a:spcPts val="1500"/>
              </a:spcBef>
            </a:pPr>
            <a:r>
              <a:rPr lang="en-US">
                <a:solidFill>
                  <a:srgbClr val="00CC00"/>
                </a:solidFill>
                <a:latin typeface="Symbol" charset="0"/>
              </a:rPr>
              <a:t></a:t>
            </a:r>
          </a:p>
        </p:txBody>
      </p:sp>
      <p:sp>
        <p:nvSpPr>
          <p:cNvPr id="33802" name="Line 9"/>
          <p:cNvSpPr>
            <a:spLocks noChangeShapeType="1"/>
          </p:cNvSpPr>
          <p:nvPr/>
        </p:nvSpPr>
        <p:spPr bwMode="auto">
          <a:xfrm>
            <a:off x="6335767" y="1060231"/>
            <a:ext cx="1028700" cy="1191"/>
          </a:xfrm>
          <a:prstGeom prst="line">
            <a:avLst/>
          </a:prstGeom>
          <a:noFill/>
          <a:ln w="12600">
            <a:solidFill>
              <a:srgbClr val="00000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350" dirty="0">
              <a:latin typeface="Calibri"/>
            </a:endParaRPr>
          </a:p>
        </p:txBody>
      </p:sp>
      <p:sp>
        <p:nvSpPr>
          <p:cNvPr id="33803" name="Text Box 10"/>
          <p:cNvSpPr txBox="1">
            <a:spLocks noChangeArrowheads="1"/>
          </p:cNvSpPr>
          <p:nvPr/>
        </p:nvSpPr>
        <p:spPr bwMode="auto">
          <a:xfrm>
            <a:off x="7364467" y="888781"/>
            <a:ext cx="628650" cy="4402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7500" tIns="35100" rIns="67500" bIns="351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spcBef>
                <a:spcPts val="600"/>
              </a:spcBef>
            </a:pPr>
            <a:r>
              <a:rPr lang="en-US" dirty="0" err="1">
                <a:solidFill>
                  <a:srgbClr val="000000"/>
                </a:solidFill>
                <a:latin typeface="Calibri"/>
              </a:rPr>
              <a:t>y</a:t>
            </a:r>
            <a:r>
              <a:rPr lang="en-US" baseline="30000" dirty="0" err="1">
                <a:solidFill>
                  <a:srgbClr val="000000"/>
                </a:solidFill>
                <a:latin typeface="Calibri"/>
              </a:rPr>
              <a:t>est</a:t>
            </a:r>
            <a:endParaRPr lang="en-US" baseline="30000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804" name="Text Box 11"/>
          <p:cNvSpPr txBox="1">
            <a:spLocks noChangeArrowheads="1"/>
          </p:cNvSpPr>
          <p:nvPr/>
        </p:nvSpPr>
        <p:spPr bwMode="auto">
          <a:xfrm>
            <a:off x="1763767" y="1688882"/>
            <a:ext cx="1428750" cy="6479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7500" tIns="35100" rIns="67500" bIns="351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>
              <a:spcBef>
                <a:spcPts val="938"/>
              </a:spcBef>
            </a:pPr>
            <a:r>
              <a:rPr lang="en-US" sz="1500" dirty="0">
                <a:solidFill>
                  <a:srgbClr val="000000"/>
                </a:solidFill>
                <a:latin typeface="Calibri"/>
              </a:rPr>
              <a:t>denotes +1</a:t>
            </a:r>
          </a:p>
          <a:p>
            <a:pPr algn="ctr">
              <a:spcBef>
                <a:spcPts val="938"/>
              </a:spcBef>
            </a:pPr>
            <a:r>
              <a:rPr lang="en-US" sz="1500" dirty="0">
                <a:solidFill>
                  <a:srgbClr val="000000"/>
                </a:solidFill>
                <a:latin typeface="Calibri"/>
              </a:rPr>
              <a:t>denotes -1</a:t>
            </a:r>
          </a:p>
        </p:txBody>
      </p:sp>
      <p:sp>
        <p:nvSpPr>
          <p:cNvPr id="33805" name="Oval 12"/>
          <p:cNvSpPr>
            <a:spLocks noChangeArrowheads="1"/>
          </p:cNvSpPr>
          <p:nvPr/>
        </p:nvSpPr>
        <p:spPr bwMode="auto">
          <a:xfrm rot="4800000">
            <a:off x="1821512" y="1802586"/>
            <a:ext cx="44054" cy="45244"/>
          </a:xfrm>
          <a:prstGeom prst="ellipse">
            <a:avLst/>
          </a:prstGeom>
          <a:solidFill>
            <a:srgbClr val="333399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 dirty="0">
              <a:latin typeface="Calibri"/>
            </a:endParaRPr>
          </a:p>
        </p:txBody>
      </p:sp>
      <p:sp>
        <p:nvSpPr>
          <p:cNvPr id="33806" name="Oval 13"/>
          <p:cNvSpPr>
            <a:spLocks noChangeArrowheads="1"/>
          </p:cNvSpPr>
          <p:nvPr/>
        </p:nvSpPr>
        <p:spPr bwMode="auto">
          <a:xfrm rot="5880000">
            <a:off x="1822108" y="2144891"/>
            <a:ext cx="38100" cy="40481"/>
          </a:xfrm>
          <a:prstGeom prst="ellipse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 dirty="0">
              <a:latin typeface="Calibri"/>
            </a:endParaRPr>
          </a:p>
        </p:txBody>
      </p:sp>
      <p:sp>
        <p:nvSpPr>
          <p:cNvPr id="33807" name="Line 14"/>
          <p:cNvSpPr>
            <a:spLocks noChangeShapeType="1"/>
          </p:cNvSpPr>
          <p:nvPr/>
        </p:nvSpPr>
        <p:spPr bwMode="auto">
          <a:xfrm>
            <a:off x="3078217" y="1917481"/>
            <a:ext cx="1191" cy="2628900"/>
          </a:xfrm>
          <a:prstGeom prst="line">
            <a:avLst/>
          </a:prstGeom>
          <a:noFill/>
          <a:ln w="3816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350" dirty="0">
              <a:latin typeface="Calibri"/>
            </a:endParaRPr>
          </a:p>
        </p:txBody>
      </p:sp>
      <p:sp>
        <p:nvSpPr>
          <p:cNvPr id="33808" name="Line 15"/>
          <p:cNvSpPr>
            <a:spLocks noChangeShapeType="1"/>
          </p:cNvSpPr>
          <p:nvPr/>
        </p:nvSpPr>
        <p:spPr bwMode="auto">
          <a:xfrm>
            <a:off x="2963917" y="4432081"/>
            <a:ext cx="2743200" cy="1191"/>
          </a:xfrm>
          <a:prstGeom prst="line">
            <a:avLst/>
          </a:prstGeom>
          <a:noFill/>
          <a:ln w="3816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350" dirty="0">
              <a:latin typeface="Calibri"/>
            </a:endParaRPr>
          </a:p>
        </p:txBody>
      </p:sp>
      <p:sp>
        <p:nvSpPr>
          <p:cNvPr id="33809" name="Oval 16"/>
          <p:cNvSpPr>
            <a:spLocks noChangeArrowheads="1"/>
          </p:cNvSpPr>
          <p:nvPr/>
        </p:nvSpPr>
        <p:spPr bwMode="auto">
          <a:xfrm>
            <a:off x="3923561" y="4034413"/>
            <a:ext cx="45244" cy="35719"/>
          </a:xfrm>
          <a:prstGeom prst="ellipse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 dirty="0">
              <a:latin typeface="Calibri"/>
            </a:endParaRPr>
          </a:p>
        </p:txBody>
      </p:sp>
      <p:sp>
        <p:nvSpPr>
          <p:cNvPr id="33810" name="Oval 17"/>
          <p:cNvSpPr>
            <a:spLocks noChangeArrowheads="1"/>
          </p:cNvSpPr>
          <p:nvPr/>
        </p:nvSpPr>
        <p:spPr bwMode="auto">
          <a:xfrm>
            <a:off x="2999636" y="3187879"/>
            <a:ext cx="45244" cy="35719"/>
          </a:xfrm>
          <a:prstGeom prst="ellipse">
            <a:avLst/>
          </a:prstGeom>
          <a:solidFill>
            <a:srgbClr val="333399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 dirty="0">
              <a:latin typeface="Calibri"/>
            </a:endParaRPr>
          </a:p>
        </p:txBody>
      </p:sp>
      <p:sp>
        <p:nvSpPr>
          <p:cNvPr id="33811" name="Oval 18"/>
          <p:cNvSpPr>
            <a:spLocks noChangeArrowheads="1"/>
          </p:cNvSpPr>
          <p:nvPr/>
        </p:nvSpPr>
        <p:spPr bwMode="auto">
          <a:xfrm>
            <a:off x="4390286" y="2371110"/>
            <a:ext cx="45244" cy="35719"/>
          </a:xfrm>
          <a:prstGeom prst="ellipse">
            <a:avLst/>
          </a:prstGeom>
          <a:solidFill>
            <a:srgbClr val="333399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 dirty="0">
              <a:latin typeface="Calibri"/>
            </a:endParaRPr>
          </a:p>
        </p:txBody>
      </p:sp>
      <p:sp>
        <p:nvSpPr>
          <p:cNvPr id="33812" name="Oval 19"/>
          <p:cNvSpPr>
            <a:spLocks noChangeArrowheads="1"/>
          </p:cNvSpPr>
          <p:nvPr/>
        </p:nvSpPr>
        <p:spPr bwMode="auto">
          <a:xfrm>
            <a:off x="4437911" y="2986663"/>
            <a:ext cx="45244" cy="35719"/>
          </a:xfrm>
          <a:prstGeom prst="ellipse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 dirty="0">
              <a:latin typeface="Calibri"/>
            </a:endParaRPr>
          </a:p>
        </p:txBody>
      </p:sp>
      <p:sp>
        <p:nvSpPr>
          <p:cNvPr id="33813" name="Oval 20"/>
          <p:cNvSpPr>
            <a:spLocks noChangeArrowheads="1"/>
          </p:cNvSpPr>
          <p:nvPr/>
        </p:nvSpPr>
        <p:spPr bwMode="auto">
          <a:xfrm>
            <a:off x="3692580" y="2258000"/>
            <a:ext cx="45244" cy="38100"/>
          </a:xfrm>
          <a:prstGeom prst="ellipse">
            <a:avLst/>
          </a:prstGeom>
          <a:solidFill>
            <a:srgbClr val="333399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 dirty="0">
              <a:latin typeface="Calibri"/>
            </a:endParaRPr>
          </a:p>
        </p:txBody>
      </p:sp>
      <p:sp>
        <p:nvSpPr>
          <p:cNvPr id="33814" name="Oval 21"/>
          <p:cNvSpPr>
            <a:spLocks noChangeArrowheads="1"/>
          </p:cNvSpPr>
          <p:nvPr/>
        </p:nvSpPr>
        <p:spPr bwMode="auto">
          <a:xfrm>
            <a:off x="4049768" y="3060481"/>
            <a:ext cx="40481" cy="35719"/>
          </a:xfrm>
          <a:prstGeom prst="ellipse">
            <a:avLst/>
          </a:prstGeom>
          <a:solidFill>
            <a:srgbClr val="333399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 dirty="0">
              <a:latin typeface="Calibri"/>
            </a:endParaRPr>
          </a:p>
        </p:txBody>
      </p:sp>
      <p:sp>
        <p:nvSpPr>
          <p:cNvPr id="33815" name="Oval 22"/>
          <p:cNvSpPr>
            <a:spLocks noChangeArrowheads="1"/>
          </p:cNvSpPr>
          <p:nvPr/>
        </p:nvSpPr>
        <p:spPr bwMode="auto">
          <a:xfrm>
            <a:off x="3421117" y="2603281"/>
            <a:ext cx="45244" cy="44054"/>
          </a:xfrm>
          <a:prstGeom prst="ellipse">
            <a:avLst/>
          </a:prstGeom>
          <a:solidFill>
            <a:srgbClr val="333399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 dirty="0">
              <a:latin typeface="Calibri"/>
            </a:endParaRPr>
          </a:p>
        </p:txBody>
      </p:sp>
      <p:sp>
        <p:nvSpPr>
          <p:cNvPr id="33816" name="Oval 23"/>
          <p:cNvSpPr>
            <a:spLocks noChangeArrowheads="1"/>
          </p:cNvSpPr>
          <p:nvPr/>
        </p:nvSpPr>
        <p:spPr bwMode="auto">
          <a:xfrm>
            <a:off x="4964167" y="3346231"/>
            <a:ext cx="45244" cy="38100"/>
          </a:xfrm>
          <a:prstGeom prst="ellipse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 dirty="0">
              <a:latin typeface="Calibri"/>
            </a:endParaRPr>
          </a:p>
        </p:txBody>
      </p:sp>
      <p:sp>
        <p:nvSpPr>
          <p:cNvPr id="33817" name="Oval 24"/>
          <p:cNvSpPr>
            <a:spLocks noChangeArrowheads="1"/>
          </p:cNvSpPr>
          <p:nvPr/>
        </p:nvSpPr>
        <p:spPr bwMode="auto">
          <a:xfrm rot="-1140000">
            <a:off x="4049768" y="3592691"/>
            <a:ext cx="40481" cy="35719"/>
          </a:xfrm>
          <a:prstGeom prst="ellipse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 dirty="0">
              <a:latin typeface="Calibri"/>
            </a:endParaRPr>
          </a:p>
        </p:txBody>
      </p:sp>
      <p:sp>
        <p:nvSpPr>
          <p:cNvPr id="33818" name="Oval 25"/>
          <p:cNvSpPr>
            <a:spLocks noChangeArrowheads="1"/>
          </p:cNvSpPr>
          <p:nvPr/>
        </p:nvSpPr>
        <p:spPr bwMode="auto">
          <a:xfrm rot="-1140000">
            <a:off x="5638061" y="2683053"/>
            <a:ext cx="45244" cy="38100"/>
          </a:xfrm>
          <a:prstGeom prst="ellipse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 dirty="0">
              <a:latin typeface="Calibri"/>
            </a:endParaRPr>
          </a:p>
        </p:txBody>
      </p:sp>
      <p:sp>
        <p:nvSpPr>
          <p:cNvPr id="33819" name="Oval 26"/>
          <p:cNvSpPr>
            <a:spLocks noChangeArrowheads="1"/>
          </p:cNvSpPr>
          <p:nvPr/>
        </p:nvSpPr>
        <p:spPr bwMode="auto">
          <a:xfrm rot="-1140000">
            <a:off x="5107042" y="3670081"/>
            <a:ext cx="45244" cy="38100"/>
          </a:xfrm>
          <a:prstGeom prst="ellipse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 dirty="0">
              <a:latin typeface="Calibri"/>
            </a:endParaRPr>
          </a:p>
        </p:txBody>
      </p:sp>
      <p:sp>
        <p:nvSpPr>
          <p:cNvPr id="33820" name="Oval 27"/>
          <p:cNvSpPr>
            <a:spLocks noChangeArrowheads="1"/>
          </p:cNvSpPr>
          <p:nvPr/>
        </p:nvSpPr>
        <p:spPr bwMode="auto">
          <a:xfrm rot="-1140000">
            <a:off x="3478267" y="2261572"/>
            <a:ext cx="45244" cy="38100"/>
          </a:xfrm>
          <a:prstGeom prst="ellipse">
            <a:avLst/>
          </a:prstGeom>
          <a:solidFill>
            <a:srgbClr val="333399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 dirty="0">
              <a:latin typeface="Calibri"/>
            </a:endParaRPr>
          </a:p>
        </p:txBody>
      </p:sp>
      <p:sp>
        <p:nvSpPr>
          <p:cNvPr id="33821" name="Oval 28"/>
          <p:cNvSpPr>
            <a:spLocks noChangeArrowheads="1"/>
          </p:cNvSpPr>
          <p:nvPr/>
        </p:nvSpPr>
        <p:spPr bwMode="auto">
          <a:xfrm rot="-1140000">
            <a:off x="4668892" y="2949753"/>
            <a:ext cx="45244" cy="38100"/>
          </a:xfrm>
          <a:prstGeom prst="ellipse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 dirty="0">
              <a:latin typeface="Calibri"/>
            </a:endParaRPr>
          </a:p>
        </p:txBody>
      </p:sp>
      <p:sp>
        <p:nvSpPr>
          <p:cNvPr id="33822" name="Oval 29"/>
          <p:cNvSpPr>
            <a:spLocks noChangeArrowheads="1"/>
          </p:cNvSpPr>
          <p:nvPr/>
        </p:nvSpPr>
        <p:spPr bwMode="auto">
          <a:xfrm rot="-1140000">
            <a:off x="5534477" y="3633172"/>
            <a:ext cx="45244" cy="35719"/>
          </a:xfrm>
          <a:prstGeom prst="ellipse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 dirty="0">
              <a:latin typeface="Calibri"/>
            </a:endParaRPr>
          </a:p>
        </p:txBody>
      </p:sp>
      <p:sp>
        <p:nvSpPr>
          <p:cNvPr id="33823" name="Oval 30"/>
          <p:cNvSpPr>
            <a:spLocks noChangeArrowheads="1"/>
          </p:cNvSpPr>
          <p:nvPr/>
        </p:nvSpPr>
        <p:spPr bwMode="auto">
          <a:xfrm rot="-1140000">
            <a:off x="3469933" y="2991425"/>
            <a:ext cx="45244" cy="35719"/>
          </a:xfrm>
          <a:prstGeom prst="ellipse">
            <a:avLst/>
          </a:prstGeom>
          <a:solidFill>
            <a:srgbClr val="333399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 dirty="0">
              <a:latin typeface="Calibri"/>
            </a:endParaRPr>
          </a:p>
        </p:txBody>
      </p:sp>
      <p:sp>
        <p:nvSpPr>
          <p:cNvPr id="33824" name="Oval 31"/>
          <p:cNvSpPr>
            <a:spLocks noChangeArrowheads="1"/>
          </p:cNvSpPr>
          <p:nvPr/>
        </p:nvSpPr>
        <p:spPr bwMode="auto">
          <a:xfrm rot="5880000">
            <a:off x="4036671" y="2554466"/>
            <a:ext cx="35719" cy="40481"/>
          </a:xfrm>
          <a:prstGeom prst="ellipse">
            <a:avLst/>
          </a:prstGeom>
          <a:solidFill>
            <a:srgbClr val="333399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 dirty="0">
              <a:latin typeface="Calibri"/>
            </a:endParaRPr>
          </a:p>
        </p:txBody>
      </p:sp>
      <p:sp>
        <p:nvSpPr>
          <p:cNvPr id="33825" name="Oval 32"/>
          <p:cNvSpPr>
            <a:spLocks noChangeArrowheads="1"/>
          </p:cNvSpPr>
          <p:nvPr/>
        </p:nvSpPr>
        <p:spPr bwMode="auto">
          <a:xfrm rot="5880000">
            <a:off x="4237291" y="4193361"/>
            <a:ext cx="41672" cy="45244"/>
          </a:xfrm>
          <a:prstGeom prst="ellipse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 dirty="0">
              <a:latin typeface="Calibri"/>
            </a:endParaRPr>
          </a:p>
        </p:txBody>
      </p:sp>
      <p:sp>
        <p:nvSpPr>
          <p:cNvPr id="33826" name="Oval 33"/>
          <p:cNvSpPr>
            <a:spLocks noChangeArrowheads="1"/>
          </p:cNvSpPr>
          <p:nvPr/>
        </p:nvSpPr>
        <p:spPr bwMode="auto">
          <a:xfrm rot="5880000">
            <a:off x="3472315" y="3335516"/>
            <a:ext cx="35719" cy="45244"/>
          </a:xfrm>
          <a:prstGeom prst="ellipse">
            <a:avLst/>
          </a:prstGeom>
          <a:solidFill>
            <a:srgbClr val="333399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 dirty="0">
              <a:latin typeface="Calibri"/>
            </a:endParaRPr>
          </a:p>
        </p:txBody>
      </p:sp>
      <p:sp>
        <p:nvSpPr>
          <p:cNvPr id="33827" name="Oval 34"/>
          <p:cNvSpPr>
            <a:spLocks noChangeArrowheads="1"/>
          </p:cNvSpPr>
          <p:nvPr/>
        </p:nvSpPr>
        <p:spPr bwMode="auto">
          <a:xfrm rot="5880000">
            <a:off x="4393858" y="2056785"/>
            <a:ext cx="35719" cy="40481"/>
          </a:xfrm>
          <a:prstGeom prst="ellipse">
            <a:avLst/>
          </a:prstGeom>
          <a:solidFill>
            <a:srgbClr val="333399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 dirty="0">
              <a:latin typeface="Calibri"/>
            </a:endParaRPr>
          </a:p>
        </p:txBody>
      </p:sp>
      <p:sp>
        <p:nvSpPr>
          <p:cNvPr id="33828" name="Oval 35"/>
          <p:cNvSpPr>
            <a:spLocks noChangeArrowheads="1"/>
          </p:cNvSpPr>
          <p:nvPr/>
        </p:nvSpPr>
        <p:spPr bwMode="auto">
          <a:xfrm rot="5880000">
            <a:off x="5113591" y="3369448"/>
            <a:ext cx="44054" cy="45244"/>
          </a:xfrm>
          <a:prstGeom prst="ellipse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 dirty="0">
              <a:latin typeface="Calibri"/>
            </a:endParaRPr>
          </a:p>
        </p:txBody>
      </p:sp>
      <p:sp>
        <p:nvSpPr>
          <p:cNvPr id="33829" name="Oval 36"/>
          <p:cNvSpPr>
            <a:spLocks noChangeArrowheads="1"/>
          </p:cNvSpPr>
          <p:nvPr/>
        </p:nvSpPr>
        <p:spPr bwMode="auto">
          <a:xfrm rot="5880000">
            <a:off x="4414099" y="3321229"/>
            <a:ext cx="35719" cy="40481"/>
          </a:xfrm>
          <a:prstGeom prst="ellipse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 dirty="0">
              <a:latin typeface="Calibri"/>
            </a:endParaRPr>
          </a:p>
        </p:txBody>
      </p:sp>
      <p:sp>
        <p:nvSpPr>
          <p:cNvPr id="33830" name="Oval 37"/>
          <p:cNvSpPr>
            <a:spLocks noChangeArrowheads="1"/>
          </p:cNvSpPr>
          <p:nvPr/>
        </p:nvSpPr>
        <p:spPr bwMode="auto">
          <a:xfrm rot="5880000">
            <a:off x="5351121" y="2784257"/>
            <a:ext cx="35719" cy="40481"/>
          </a:xfrm>
          <a:prstGeom prst="ellipse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 dirty="0">
              <a:latin typeface="Calibri"/>
            </a:endParaRPr>
          </a:p>
        </p:txBody>
      </p:sp>
      <p:sp>
        <p:nvSpPr>
          <p:cNvPr id="33831" name="Oval 38"/>
          <p:cNvSpPr>
            <a:spLocks noChangeArrowheads="1"/>
          </p:cNvSpPr>
          <p:nvPr/>
        </p:nvSpPr>
        <p:spPr bwMode="auto">
          <a:xfrm rot="5880000">
            <a:off x="3452074" y="2021066"/>
            <a:ext cx="35719" cy="45244"/>
          </a:xfrm>
          <a:prstGeom prst="ellipse">
            <a:avLst/>
          </a:prstGeom>
          <a:solidFill>
            <a:srgbClr val="333399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 dirty="0">
              <a:latin typeface="Calibri"/>
            </a:endParaRPr>
          </a:p>
        </p:txBody>
      </p:sp>
      <p:sp>
        <p:nvSpPr>
          <p:cNvPr id="33832" name="Oval 39"/>
          <p:cNvSpPr>
            <a:spLocks noChangeArrowheads="1"/>
          </p:cNvSpPr>
          <p:nvPr/>
        </p:nvSpPr>
        <p:spPr bwMode="auto">
          <a:xfrm rot="5880000">
            <a:off x="5082040" y="2716391"/>
            <a:ext cx="35719" cy="40481"/>
          </a:xfrm>
          <a:prstGeom prst="ellipse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 dirty="0">
              <a:latin typeface="Calibri"/>
            </a:endParaRPr>
          </a:p>
        </p:txBody>
      </p:sp>
      <p:sp>
        <p:nvSpPr>
          <p:cNvPr id="33833" name="Oval 40"/>
          <p:cNvSpPr>
            <a:spLocks noChangeArrowheads="1"/>
          </p:cNvSpPr>
          <p:nvPr/>
        </p:nvSpPr>
        <p:spPr bwMode="auto">
          <a:xfrm rot="5880000">
            <a:off x="4973097" y="3800455"/>
            <a:ext cx="44054" cy="40481"/>
          </a:xfrm>
          <a:prstGeom prst="ellipse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 dirty="0">
              <a:latin typeface="Calibri"/>
            </a:endParaRPr>
          </a:p>
        </p:txBody>
      </p:sp>
      <p:sp>
        <p:nvSpPr>
          <p:cNvPr id="33834" name="Oval 41"/>
          <p:cNvSpPr>
            <a:spLocks noChangeArrowheads="1"/>
          </p:cNvSpPr>
          <p:nvPr/>
        </p:nvSpPr>
        <p:spPr bwMode="auto">
          <a:xfrm rot="4800000">
            <a:off x="3758660" y="2911058"/>
            <a:ext cx="44053" cy="45244"/>
          </a:xfrm>
          <a:prstGeom prst="ellipse">
            <a:avLst/>
          </a:prstGeom>
          <a:solidFill>
            <a:srgbClr val="333399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 dirty="0">
              <a:latin typeface="Calibri"/>
            </a:endParaRPr>
          </a:p>
        </p:txBody>
      </p:sp>
      <p:sp>
        <p:nvSpPr>
          <p:cNvPr id="33835" name="Oval 42"/>
          <p:cNvSpPr>
            <a:spLocks noChangeArrowheads="1"/>
          </p:cNvSpPr>
          <p:nvPr/>
        </p:nvSpPr>
        <p:spPr bwMode="auto">
          <a:xfrm rot="4800000">
            <a:off x="4623649" y="4199910"/>
            <a:ext cx="35719" cy="40481"/>
          </a:xfrm>
          <a:prstGeom prst="ellipse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 dirty="0">
              <a:latin typeface="Calibri"/>
            </a:endParaRPr>
          </a:p>
        </p:txBody>
      </p:sp>
      <p:sp>
        <p:nvSpPr>
          <p:cNvPr id="33836" name="Oval 43"/>
          <p:cNvSpPr>
            <a:spLocks noChangeArrowheads="1"/>
          </p:cNvSpPr>
          <p:nvPr/>
        </p:nvSpPr>
        <p:spPr bwMode="auto">
          <a:xfrm rot="4800000">
            <a:off x="4395049" y="3914160"/>
            <a:ext cx="35719" cy="40481"/>
          </a:xfrm>
          <a:prstGeom prst="ellipse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 dirty="0">
              <a:latin typeface="Calibri"/>
            </a:endParaRPr>
          </a:p>
        </p:txBody>
      </p:sp>
      <p:sp>
        <p:nvSpPr>
          <p:cNvPr id="33837" name="Oval 44"/>
          <p:cNvSpPr>
            <a:spLocks noChangeArrowheads="1"/>
          </p:cNvSpPr>
          <p:nvPr/>
        </p:nvSpPr>
        <p:spPr bwMode="auto">
          <a:xfrm rot="4800000">
            <a:off x="3247882" y="3061077"/>
            <a:ext cx="44053" cy="40481"/>
          </a:xfrm>
          <a:prstGeom prst="ellipse">
            <a:avLst/>
          </a:prstGeom>
          <a:solidFill>
            <a:srgbClr val="333399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 dirty="0">
              <a:latin typeface="Calibri"/>
            </a:endParaRPr>
          </a:p>
        </p:txBody>
      </p:sp>
      <p:sp>
        <p:nvSpPr>
          <p:cNvPr id="33838" name="Oval 45"/>
          <p:cNvSpPr>
            <a:spLocks noChangeArrowheads="1"/>
          </p:cNvSpPr>
          <p:nvPr/>
        </p:nvSpPr>
        <p:spPr bwMode="auto">
          <a:xfrm rot="4800000">
            <a:off x="3921180" y="2341344"/>
            <a:ext cx="38100" cy="40481"/>
          </a:xfrm>
          <a:prstGeom prst="ellipse">
            <a:avLst/>
          </a:prstGeom>
          <a:solidFill>
            <a:srgbClr val="333399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 dirty="0">
              <a:latin typeface="Calibri"/>
            </a:endParaRPr>
          </a:p>
        </p:txBody>
      </p:sp>
      <p:sp>
        <p:nvSpPr>
          <p:cNvPr id="33839" name="Oval 46"/>
          <p:cNvSpPr>
            <a:spLocks noChangeArrowheads="1"/>
          </p:cNvSpPr>
          <p:nvPr/>
        </p:nvSpPr>
        <p:spPr bwMode="auto">
          <a:xfrm rot="4800000">
            <a:off x="4403383" y="3533159"/>
            <a:ext cx="38100" cy="45244"/>
          </a:xfrm>
          <a:prstGeom prst="ellipse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 dirty="0">
              <a:latin typeface="Calibri"/>
            </a:endParaRPr>
          </a:p>
        </p:txBody>
      </p:sp>
      <p:sp>
        <p:nvSpPr>
          <p:cNvPr id="33840" name="Oval 47"/>
          <p:cNvSpPr>
            <a:spLocks noChangeArrowheads="1"/>
          </p:cNvSpPr>
          <p:nvPr/>
        </p:nvSpPr>
        <p:spPr bwMode="auto">
          <a:xfrm rot="4800000">
            <a:off x="3013328" y="2571730"/>
            <a:ext cx="44054" cy="45244"/>
          </a:xfrm>
          <a:prstGeom prst="ellipse">
            <a:avLst/>
          </a:prstGeom>
          <a:solidFill>
            <a:srgbClr val="333399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 dirty="0">
              <a:latin typeface="Calibri"/>
            </a:endParaRPr>
          </a:p>
        </p:txBody>
      </p:sp>
      <p:sp>
        <p:nvSpPr>
          <p:cNvPr id="33841" name="Oval 48"/>
          <p:cNvSpPr>
            <a:spLocks noChangeArrowheads="1"/>
          </p:cNvSpPr>
          <p:nvPr/>
        </p:nvSpPr>
        <p:spPr bwMode="auto">
          <a:xfrm rot="4800000">
            <a:off x="4088463" y="4046914"/>
            <a:ext cx="41672" cy="45244"/>
          </a:xfrm>
          <a:prstGeom prst="ellipse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 dirty="0">
              <a:latin typeface="Calibri"/>
            </a:endParaRPr>
          </a:p>
        </p:txBody>
      </p:sp>
      <p:sp>
        <p:nvSpPr>
          <p:cNvPr id="33842" name="Oval 49"/>
          <p:cNvSpPr>
            <a:spLocks noChangeArrowheads="1"/>
          </p:cNvSpPr>
          <p:nvPr/>
        </p:nvSpPr>
        <p:spPr bwMode="auto">
          <a:xfrm rot="4800000">
            <a:off x="5114187" y="3827244"/>
            <a:ext cx="38100" cy="45244"/>
          </a:xfrm>
          <a:prstGeom prst="ellipse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 dirty="0">
              <a:latin typeface="Calibri"/>
            </a:endParaRPr>
          </a:p>
        </p:txBody>
      </p:sp>
      <p:sp>
        <p:nvSpPr>
          <p:cNvPr id="33843" name="Text Box 50"/>
          <p:cNvSpPr txBox="1">
            <a:spLocks noChangeArrowheads="1"/>
          </p:cNvSpPr>
          <p:nvPr/>
        </p:nvSpPr>
        <p:spPr bwMode="auto">
          <a:xfrm>
            <a:off x="5249917" y="1517431"/>
            <a:ext cx="2400300" cy="3017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7500" tIns="35100" rIns="67500" bIns="351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>
              <a:spcBef>
                <a:spcPts val="938"/>
              </a:spcBef>
            </a:pPr>
            <a:r>
              <a:rPr lang="en-US" sz="1500" b="1" i="1" dirty="0">
                <a:solidFill>
                  <a:srgbClr val="000000"/>
                </a:solidFill>
                <a:latin typeface="Calibri"/>
              </a:rPr>
              <a:t>f</a:t>
            </a:r>
            <a:r>
              <a:rPr lang="en-US" sz="1500" i="1" dirty="0">
                <a:solidFill>
                  <a:srgbClr val="000000"/>
                </a:solidFill>
                <a:latin typeface="Calibri"/>
              </a:rPr>
              <a:t>(</a:t>
            </a:r>
            <a:r>
              <a:rPr lang="en-US" sz="1500" b="1" i="1" dirty="0" err="1">
                <a:solidFill>
                  <a:srgbClr val="000000"/>
                </a:solidFill>
                <a:latin typeface="Calibri"/>
              </a:rPr>
              <a:t>x</a:t>
            </a:r>
            <a:r>
              <a:rPr lang="en-US" sz="1500" i="1" dirty="0" err="1">
                <a:solidFill>
                  <a:srgbClr val="000000"/>
                </a:solidFill>
                <a:latin typeface="Calibri"/>
              </a:rPr>
              <a:t>,</a:t>
            </a:r>
            <a:r>
              <a:rPr lang="en-US" sz="1500" b="1" i="1" dirty="0" err="1">
                <a:solidFill>
                  <a:srgbClr val="00CC00"/>
                </a:solidFill>
                <a:latin typeface="Calibri"/>
              </a:rPr>
              <a:t>w</a:t>
            </a:r>
            <a:r>
              <a:rPr lang="en-US" sz="1500" i="1" dirty="0" err="1">
                <a:solidFill>
                  <a:srgbClr val="00CC00"/>
                </a:solidFill>
                <a:latin typeface="Calibri"/>
              </a:rPr>
              <a:t>,b</a:t>
            </a:r>
            <a:r>
              <a:rPr lang="en-US" sz="1500" i="1" dirty="0">
                <a:solidFill>
                  <a:srgbClr val="000000"/>
                </a:solidFill>
                <a:latin typeface="Calibri"/>
              </a:rPr>
              <a:t>) = sign(</a:t>
            </a:r>
            <a:r>
              <a:rPr lang="en-US" sz="1500" b="1" i="1" dirty="0">
                <a:solidFill>
                  <a:srgbClr val="00CC00"/>
                </a:solidFill>
                <a:latin typeface="Calibri"/>
              </a:rPr>
              <a:t>w</a:t>
            </a:r>
            <a:r>
              <a:rPr lang="en-US" sz="1500" b="1" i="1" dirty="0">
                <a:solidFill>
                  <a:srgbClr val="000000"/>
                </a:solidFill>
                <a:latin typeface="Calibri"/>
              </a:rPr>
              <a:t>. x</a:t>
            </a:r>
            <a:r>
              <a:rPr lang="en-US" sz="1500" i="1" dirty="0">
                <a:solidFill>
                  <a:srgbClr val="00CC00"/>
                </a:solidFill>
                <a:latin typeface="Calibri"/>
              </a:rPr>
              <a:t> </a:t>
            </a:r>
            <a:r>
              <a:rPr lang="en-US" sz="1500" i="1" dirty="0">
                <a:solidFill>
                  <a:srgbClr val="000000"/>
                </a:solidFill>
                <a:latin typeface="Calibri"/>
              </a:rPr>
              <a:t>- </a:t>
            </a:r>
            <a:r>
              <a:rPr lang="en-US" sz="1500" i="1" dirty="0">
                <a:solidFill>
                  <a:srgbClr val="00CC00"/>
                </a:solidFill>
                <a:latin typeface="Calibri"/>
              </a:rPr>
              <a:t>b</a:t>
            </a:r>
            <a:r>
              <a:rPr lang="en-US" sz="1500" i="1" dirty="0">
                <a:solidFill>
                  <a:srgbClr val="000000"/>
                </a:solidFill>
                <a:latin typeface="Calibri"/>
              </a:rPr>
              <a:t>)</a:t>
            </a:r>
          </a:p>
        </p:txBody>
      </p:sp>
      <p:sp>
        <p:nvSpPr>
          <p:cNvPr id="33844" name="Text Box 51"/>
          <p:cNvSpPr txBox="1">
            <a:spLocks noChangeArrowheads="1"/>
          </p:cNvSpPr>
          <p:nvPr/>
        </p:nvSpPr>
        <p:spPr bwMode="auto">
          <a:xfrm>
            <a:off x="5821417" y="2660432"/>
            <a:ext cx="1828800" cy="297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endParaRPr lang="en-US" sz="1800" dirty="0">
              <a:latin typeface="Calibri"/>
            </a:endParaRPr>
          </a:p>
        </p:txBody>
      </p:sp>
      <p:sp>
        <p:nvSpPr>
          <p:cNvPr id="33846" name="Text Box 53"/>
          <p:cNvSpPr txBox="1">
            <a:spLocks noChangeArrowheads="1"/>
          </p:cNvSpPr>
          <p:nvPr/>
        </p:nvSpPr>
        <p:spPr bwMode="auto">
          <a:xfrm>
            <a:off x="1264896" y="3016429"/>
            <a:ext cx="1590675" cy="9942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7500" tIns="35100" rIns="67500" bIns="351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spcBef>
                <a:spcPts val="938"/>
              </a:spcBef>
            </a:pPr>
            <a:r>
              <a:rPr lang="en-US" sz="1500" b="1" dirty="0">
                <a:solidFill>
                  <a:srgbClr val="00CC00"/>
                </a:solidFill>
                <a:latin typeface="Calibri"/>
              </a:rPr>
              <a:t>Support Vectors </a:t>
            </a:r>
            <a:r>
              <a:rPr lang="en-US" sz="1500" dirty="0">
                <a:solidFill>
                  <a:srgbClr val="000000"/>
                </a:solidFill>
                <a:latin typeface="Calibri"/>
              </a:rPr>
              <a:t>are the </a:t>
            </a:r>
            <a:r>
              <a:rPr lang="en-US" sz="1500" dirty="0" err="1">
                <a:solidFill>
                  <a:srgbClr val="000000"/>
                </a:solidFill>
                <a:latin typeface="Calibri"/>
              </a:rPr>
              <a:t>datapoints</a:t>
            </a:r>
            <a:r>
              <a:rPr lang="en-US" sz="1500" dirty="0">
                <a:solidFill>
                  <a:srgbClr val="000000"/>
                </a:solidFill>
                <a:latin typeface="Calibri"/>
              </a:rPr>
              <a:t> that margin pushes up against</a:t>
            </a:r>
          </a:p>
        </p:txBody>
      </p:sp>
      <p:sp>
        <p:nvSpPr>
          <p:cNvPr id="33847" name="Freeform 54"/>
          <p:cNvSpPr>
            <a:spLocks/>
          </p:cNvSpPr>
          <p:nvPr/>
        </p:nvSpPr>
        <p:spPr bwMode="auto">
          <a:xfrm>
            <a:off x="2719839" y="3054529"/>
            <a:ext cx="1281113" cy="116681"/>
          </a:xfrm>
          <a:custGeom>
            <a:avLst/>
            <a:gdLst>
              <a:gd name="T0" fmla="*/ 0 w 1076"/>
              <a:gd name="T1" fmla="*/ 2147483647 h 98"/>
              <a:gd name="T2" fmla="*/ 2147483647 w 1076"/>
              <a:gd name="T3" fmla="*/ 2147483647 h 98"/>
              <a:gd name="T4" fmla="*/ 2147483647 w 1076"/>
              <a:gd name="T5" fmla="*/ 0 h 98"/>
              <a:gd name="T6" fmla="*/ 2147483647 w 1076"/>
              <a:gd name="T7" fmla="*/ 2147483647 h 98"/>
              <a:gd name="T8" fmla="*/ 2147483647 w 1076"/>
              <a:gd name="T9" fmla="*/ 2147483647 h 98"/>
              <a:gd name="T10" fmla="*/ 2147483647 w 1076"/>
              <a:gd name="T11" fmla="*/ 2147483647 h 98"/>
              <a:gd name="T12" fmla="*/ 2147483647 w 1076"/>
              <a:gd name="T13" fmla="*/ 2147483647 h 98"/>
              <a:gd name="T14" fmla="*/ 2147483647 w 1076"/>
              <a:gd name="T15" fmla="*/ 2147483647 h 98"/>
              <a:gd name="T16" fmla="*/ 2147483647 w 1076"/>
              <a:gd name="T17" fmla="*/ 2147483647 h 98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1076"/>
              <a:gd name="T28" fmla="*/ 0 h 98"/>
              <a:gd name="T29" fmla="*/ 1076 w 1076"/>
              <a:gd name="T30" fmla="*/ 98 h 98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1076" h="98">
                <a:moveTo>
                  <a:pt x="0" y="98"/>
                </a:moveTo>
                <a:cubicBezTo>
                  <a:pt x="38" y="87"/>
                  <a:pt x="66" y="53"/>
                  <a:pt x="104" y="39"/>
                </a:cubicBezTo>
                <a:cubicBezTo>
                  <a:pt x="132" y="9"/>
                  <a:pt x="172" y="6"/>
                  <a:pt x="212" y="0"/>
                </a:cubicBezTo>
                <a:cubicBezTo>
                  <a:pt x="262" y="3"/>
                  <a:pt x="286" y="0"/>
                  <a:pt x="326" y="11"/>
                </a:cubicBezTo>
                <a:lnTo>
                  <a:pt x="386" y="39"/>
                </a:lnTo>
                <a:cubicBezTo>
                  <a:pt x="386" y="39"/>
                  <a:pt x="386" y="39"/>
                  <a:pt x="386" y="39"/>
                </a:cubicBezTo>
                <a:cubicBezTo>
                  <a:pt x="428" y="52"/>
                  <a:pt x="469" y="69"/>
                  <a:pt x="511" y="82"/>
                </a:cubicBezTo>
                <a:cubicBezTo>
                  <a:pt x="670" y="74"/>
                  <a:pt x="829" y="60"/>
                  <a:pt x="989" y="55"/>
                </a:cubicBezTo>
                <a:cubicBezTo>
                  <a:pt x="1017" y="51"/>
                  <a:pt x="1048" y="44"/>
                  <a:pt x="1076" y="44"/>
                </a:cubicBezTo>
              </a:path>
            </a:pathLst>
          </a:custGeom>
          <a:noFill/>
          <a:ln w="38160">
            <a:solidFill>
              <a:srgbClr val="00CC00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 dirty="0">
              <a:latin typeface="Calibri"/>
            </a:endParaRPr>
          </a:p>
        </p:txBody>
      </p:sp>
      <p:sp>
        <p:nvSpPr>
          <p:cNvPr id="33848" name="Freeform 55"/>
          <p:cNvSpPr>
            <a:spLocks/>
          </p:cNvSpPr>
          <p:nvPr/>
        </p:nvSpPr>
        <p:spPr bwMode="auto">
          <a:xfrm>
            <a:off x="2694836" y="2748538"/>
            <a:ext cx="1720454" cy="364331"/>
          </a:xfrm>
          <a:custGeom>
            <a:avLst/>
            <a:gdLst>
              <a:gd name="T0" fmla="*/ 0 w 1445"/>
              <a:gd name="T1" fmla="*/ 2147483647 h 306"/>
              <a:gd name="T2" fmla="*/ 2147483647 w 1445"/>
              <a:gd name="T3" fmla="*/ 2147483647 h 306"/>
              <a:gd name="T4" fmla="*/ 2147483647 w 1445"/>
              <a:gd name="T5" fmla="*/ 2147483647 h 306"/>
              <a:gd name="T6" fmla="*/ 2147483647 w 1445"/>
              <a:gd name="T7" fmla="*/ 2147483647 h 306"/>
              <a:gd name="T8" fmla="*/ 2147483647 w 1445"/>
              <a:gd name="T9" fmla="*/ 2147483647 h 306"/>
              <a:gd name="T10" fmla="*/ 2147483647 w 1445"/>
              <a:gd name="T11" fmla="*/ 2147483647 h 306"/>
              <a:gd name="T12" fmla="*/ 2147483647 w 1445"/>
              <a:gd name="T13" fmla="*/ 2147483647 h 306"/>
              <a:gd name="T14" fmla="*/ 2147483647 w 1445"/>
              <a:gd name="T15" fmla="*/ 2147483647 h 306"/>
              <a:gd name="T16" fmla="*/ 2147483647 w 1445"/>
              <a:gd name="T17" fmla="*/ 2147483647 h 306"/>
              <a:gd name="T18" fmla="*/ 2147483647 w 1445"/>
              <a:gd name="T19" fmla="*/ 2147483647 h 306"/>
              <a:gd name="T20" fmla="*/ 2147483647 w 1445"/>
              <a:gd name="T21" fmla="*/ 2147483647 h 306"/>
              <a:gd name="T22" fmla="*/ 2147483647 w 1445"/>
              <a:gd name="T23" fmla="*/ 2147483647 h 306"/>
              <a:gd name="T24" fmla="*/ 2147483647 w 1445"/>
              <a:gd name="T25" fmla="*/ 2147483647 h 30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1445"/>
              <a:gd name="T40" fmla="*/ 0 h 306"/>
              <a:gd name="T41" fmla="*/ 1445 w 1445"/>
              <a:gd name="T42" fmla="*/ 306 h 30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1445" h="306">
                <a:moveTo>
                  <a:pt x="0" y="306"/>
                </a:moveTo>
                <a:cubicBezTo>
                  <a:pt x="5" y="304"/>
                  <a:pt x="12" y="305"/>
                  <a:pt x="16" y="301"/>
                </a:cubicBezTo>
                <a:cubicBezTo>
                  <a:pt x="24" y="293"/>
                  <a:pt x="21" y="278"/>
                  <a:pt x="27" y="268"/>
                </a:cubicBezTo>
                <a:cubicBezTo>
                  <a:pt x="33" y="257"/>
                  <a:pt x="41" y="247"/>
                  <a:pt x="48" y="236"/>
                </a:cubicBezTo>
                <a:cubicBezTo>
                  <a:pt x="58" y="221"/>
                  <a:pt x="117" y="177"/>
                  <a:pt x="125" y="171"/>
                </a:cubicBezTo>
                <a:cubicBezTo>
                  <a:pt x="159" y="146"/>
                  <a:pt x="186" y="117"/>
                  <a:pt x="228" y="105"/>
                </a:cubicBezTo>
                <a:cubicBezTo>
                  <a:pt x="249" y="91"/>
                  <a:pt x="273" y="79"/>
                  <a:pt x="298" y="73"/>
                </a:cubicBezTo>
                <a:cubicBezTo>
                  <a:pt x="394" y="11"/>
                  <a:pt x="526" y="10"/>
                  <a:pt x="635" y="2"/>
                </a:cubicBezTo>
                <a:cubicBezTo>
                  <a:pt x="773" y="5"/>
                  <a:pt x="907" y="0"/>
                  <a:pt x="1043" y="18"/>
                </a:cubicBezTo>
                <a:cubicBezTo>
                  <a:pt x="1068" y="27"/>
                  <a:pt x="1093" y="34"/>
                  <a:pt x="1119" y="40"/>
                </a:cubicBezTo>
                <a:cubicBezTo>
                  <a:pt x="1150" y="63"/>
                  <a:pt x="1183" y="68"/>
                  <a:pt x="1217" y="84"/>
                </a:cubicBezTo>
                <a:cubicBezTo>
                  <a:pt x="1257" y="104"/>
                  <a:pt x="1293" y="119"/>
                  <a:pt x="1336" y="132"/>
                </a:cubicBezTo>
                <a:cubicBezTo>
                  <a:pt x="1370" y="142"/>
                  <a:pt x="1410" y="165"/>
                  <a:pt x="1445" y="165"/>
                </a:cubicBezTo>
              </a:path>
            </a:pathLst>
          </a:custGeom>
          <a:noFill/>
          <a:ln w="38160">
            <a:solidFill>
              <a:srgbClr val="00CC00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 dirty="0">
              <a:latin typeface="Calibri"/>
            </a:endParaRPr>
          </a:p>
        </p:txBody>
      </p:sp>
      <p:sp>
        <p:nvSpPr>
          <p:cNvPr id="33849" name="Freeform 56"/>
          <p:cNvSpPr>
            <a:spLocks/>
          </p:cNvSpPr>
          <p:nvPr/>
        </p:nvSpPr>
        <p:spPr bwMode="auto">
          <a:xfrm>
            <a:off x="2713886" y="3255744"/>
            <a:ext cx="1300163" cy="336947"/>
          </a:xfrm>
          <a:custGeom>
            <a:avLst/>
            <a:gdLst>
              <a:gd name="T0" fmla="*/ 0 w 1092"/>
              <a:gd name="T1" fmla="*/ 0 h 283"/>
              <a:gd name="T2" fmla="*/ 2147483647 w 1092"/>
              <a:gd name="T3" fmla="*/ 2147483647 h 283"/>
              <a:gd name="T4" fmla="*/ 2147483647 w 1092"/>
              <a:gd name="T5" fmla="*/ 2147483647 h 283"/>
              <a:gd name="T6" fmla="*/ 2147483647 w 1092"/>
              <a:gd name="T7" fmla="*/ 2147483647 h 283"/>
              <a:gd name="T8" fmla="*/ 2147483647 w 1092"/>
              <a:gd name="T9" fmla="*/ 2147483647 h 283"/>
              <a:gd name="T10" fmla="*/ 2147483647 w 1092"/>
              <a:gd name="T11" fmla="*/ 2147483647 h 28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092"/>
              <a:gd name="T19" fmla="*/ 0 h 283"/>
              <a:gd name="T20" fmla="*/ 1092 w 1092"/>
              <a:gd name="T21" fmla="*/ 283 h 28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092" h="283">
                <a:moveTo>
                  <a:pt x="0" y="0"/>
                </a:moveTo>
                <a:cubicBezTo>
                  <a:pt x="47" y="9"/>
                  <a:pt x="84" y="40"/>
                  <a:pt x="130" y="54"/>
                </a:cubicBezTo>
                <a:cubicBezTo>
                  <a:pt x="184" y="96"/>
                  <a:pt x="261" y="129"/>
                  <a:pt x="326" y="147"/>
                </a:cubicBezTo>
                <a:cubicBezTo>
                  <a:pt x="348" y="162"/>
                  <a:pt x="373" y="163"/>
                  <a:pt x="397" y="174"/>
                </a:cubicBezTo>
                <a:cubicBezTo>
                  <a:pt x="439" y="193"/>
                  <a:pt x="481" y="209"/>
                  <a:pt x="527" y="217"/>
                </a:cubicBezTo>
                <a:cubicBezTo>
                  <a:pt x="704" y="283"/>
                  <a:pt x="907" y="272"/>
                  <a:pt x="1092" y="272"/>
                </a:cubicBezTo>
              </a:path>
            </a:pathLst>
          </a:custGeom>
          <a:noFill/>
          <a:ln w="38160">
            <a:solidFill>
              <a:srgbClr val="00CC00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 dirty="0">
              <a:latin typeface="Calibri"/>
            </a:endParaRPr>
          </a:p>
        </p:txBody>
      </p:sp>
      <p:sp>
        <p:nvSpPr>
          <p:cNvPr id="33850" name="Oval 57"/>
          <p:cNvSpPr>
            <a:spLocks noChangeArrowheads="1"/>
          </p:cNvSpPr>
          <p:nvPr/>
        </p:nvSpPr>
        <p:spPr bwMode="auto">
          <a:xfrm>
            <a:off x="4391477" y="2944991"/>
            <a:ext cx="114300" cy="114300"/>
          </a:xfrm>
          <a:prstGeom prst="ellipse">
            <a:avLst/>
          </a:prstGeom>
          <a:noFill/>
          <a:ln w="38160">
            <a:solidFill>
              <a:srgbClr val="00CC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 dirty="0">
              <a:latin typeface="Calibri"/>
            </a:endParaRPr>
          </a:p>
        </p:txBody>
      </p:sp>
      <p:sp>
        <p:nvSpPr>
          <p:cNvPr id="33851" name="Oval 58"/>
          <p:cNvSpPr>
            <a:spLocks noChangeArrowheads="1"/>
          </p:cNvSpPr>
          <p:nvPr/>
        </p:nvSpPr>
        <p:spPr bwMode="auto">
          <a:xfrm>
            <a:off x="4018811" y="3027144"/>
            <a:ext cx="114300" cy="114300"/>
          </a:xfrm>
          <a:prstGeom prst="ellipse">
            <a:avLst/>
          </a:prstGeom>
          <a:noFill/>
          <a:ln w="38160">
            <a:solidFill>
              <a:srgbClr val="00CC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 dirty="0">
              <a:latin typeface="Calibri"/>
            </a:endParaRPr>
          </a:p>
        </p:txBody>
      </p:sp>
      <p:sp>
        <p:nvSpPr>
          <p:cNvPr id="33852" name="Oval 59"/>
          <p:cNvSpPr>
            <a:spLocks noChangeArrowheads="1"/>
          </p:cNvSpPr>
          <p:nvPr/>
        </p:nvSpPr>
        <p:spPr bwMode="auto">
          <a:xfrm>
            <a:off x="4010477" y="3548637"/>
            <a:ext cx="114300" cy="114300"/>
          </a:xfrm>
          <a:prstGeom prst="ellipse">
            <a:avLst/>
          </a:prstGeom>
          <a:noFill/>
          <a:ln w="38160">
            <a:solidFill>
              <a:srgbClr val="00CC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 dirty="0">
              <a:latin typeface="Calibri"/>
            </a:endParaRPr>
          </a:p>
        </p:txBody>
      </p:sp>
      <p:sp>
        <p:nvSpPr>
          <p:cNvPr id="63" name="Text Box 52">
            <a:extLst>
              <a:ext uri="{FF2B5EF4-FFF2-40B4-BE49-F238E27FC236}">
                <a16:creationId xmlns:a16="http://schemas.microsoft.com/office/drawing/2014/main" id="{76E60B37-34E9-7C48-B479-CD9F223AB2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47701" y="1974631"/>
            <a:ext cx="2145416" cy="18739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67500" tIns="35100" rIns="67500" bIns="351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spcBef>
                <a:spcPts val="1125"/>
              </a:spcBef>
            </a:pPr>
            <a:r>
              <a:rPr lang="en-US" sz="1800" dirty="0">
                <a:solidFill>
                  <a:srgbClr val="FF0000"/>
                </a:solidFill>
                <a:latin typeface="Calibri"/>
              </a:rPr>
              <a:t>Maximum margin linear classifier</a:t>
            </a:r>
            <a:r>
              <a:rPr lang="en-US" sz="1800" dirty="0">
                <a:solidFill>
                  <a:srgbClr val="000000"/>
                </a:solidFill>
                <a:latin typeface="Calibri"/>
              </a:rPr>
              <a:t> is the linear classifier with the largest margin</a:t>
            </a:r>
          </a:p>
          <a:p>
            <a:pPr>
              <a:spcBef>
                <a:spcPts val="1125"/>
              </a:spcBef>
            </a:pPr>
            <a:r>
              <a:rPr lang="en-US" sz="1800" dirty="0">
                <a:solidFill>
                  <a:srgbClr val="000000"/>
                </a:solidFill>
                <a:latin typeface="Calibri"/>
              </a:rPr>
              <a:t>The simplest kind of SVM, called an LSVM</a:t>
            </a:r>
          </a:p>
        </p:txBody>
      </p:sp>
      <p:sp>
        <p:nvSpPr>
          <p:cNvPr id="64" name="AutoShape 53">
            <a:extLst>
              <a:ext uri="{FF2B5EF4-FFF2-40B4-BE49-F238E27FC236}">
                <a16:creationId xmlns:a16="http://schemas.microsoft.com/office/drawing/2014/main" id="{90D08C56-0843-2647-B733-FEEB0EFE7F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90511" y="4603531"/>
            <a:ext cx="1319213" cy="285750"/>
          </a:xfrm>
          <a:prstGeom prst="wedgeRectCallout">
            <a:avLst>
              <a:gd name="adj1" fmla="val 51345"/>
              <a:gd name="adj2" fmla="val -230250"/>
            </a:avLst>
          </a:prstGeom>
          <a:solidFill>
            <a:srgbClr val="CCFFCC"/>
          </a:solidFill>
          <a:ln w="12600">
            <a:solidFill>
              <a:srgbClr val="000000"/>
            </a:solidFill>
            <a:miter lim="800000"/>
            <a:headEnd/>
            <a:tailEnd/>
          </a:ln>
        </p:spPr>
        <p:txBody>
          <a:bodyPr lIns="67500" tIns="35100" rIns="67500" bIns="35100"/>
          <a:lstStyle/>
          <a:p>
            <a:pPr algn="ctr">
              <a:spcBef>
                <a:spcPts val="938"/>
              </a:spcBef>
              <a:tabLst>
                <a:tab pos="0" algn="l"/>
                <a:tab pos="685800" algn="l"/>
                <a:tab pos="1371600" algn="l"/>
                <a:tab pos="2057400" algn="l"/>
                <a:tab pos="2743200" algn="l"/>
                <a:tab pos="3429000" algn="l"/>
                <a:tab pos="4114800" algn="l"/>
                <a:tab pos="4800600" algn="l"/>
                <a:tab pos="5486400" algn="l"/>
                <a:tab pos="6172200" algn="l"/>
                <a:tab pos="6858000" algn="l"/>
                <a:tab pos="7543800" algn="l"/>
              </a:tabLst>
            </a:pPr>
            <a:r>
              <a:rPr lang="en-US" sz="1500" dirty="0">
                <a:solidFill>
                  <a:srgbClr val="000000"/>
                </a:solidFill>
                <a:latin typeface="Calibri"/>
              </a:rPr>
              <a:t>Linear SVM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Footer Placeholder 3"/>
          <p:cNvSpPr>
            <a:spLocks noGrp="1"/>
          </p:cNvSpPr>
          <p:nvPr>
            <p:ph type="ftr" sz="quarter" idx="4294967295"/>
          </p:nvPr>
        </p:nvSpPr>
        <p:spPr bwMode="auto">
          <a:xfrm>
            <a:off x="6115050" y="4914900"/>
            <a:ext cx="1885950" cy="2286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8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557213" indent="-214313">
              <a:defRPr sz="1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857250" indent="-171450">
              <a:defRPr sz="1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200150" indent="-171450">
              <a:defRPr sz="1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1543050" indent="-171450">
              <a:defRPr sz="1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r"/>
            <a:r>
              <a:rPr lang="en-US" sz="750">
                <a:latin typeface="Calibri"/>
              </a:rPr>
              <a:t>Copyright © 2001, 2003, Andrew W. Moore</a:t>
            </a:r>
            <a:endParaRPr lang="en-US" sz="750" dirty="0">
              <a:latin typeface="Calibri"/>
            </a:endParaRPr>
          </a:p>
        </p:txBody>
      </p:sp>
      <p:sp>
        <p:nvSpPr>
          <p:cNvPr id="35842" name="Line 1"/>
          <p:cNvSpPr>
            <a:spLocks noChangeShapeType="1"/>
          </p:cNvSpPr>
          <p:nvPr/>
        </p:nvSpPr>
        <p:spPr bwMode="auto">
          <a:xfrm flipV="1">
            <a:off x="3022997" y="1338263"/>
            <a:ext cx="2157413" cy="3438525"/>
          </a:xfrm>
          <a:prstGeom prst="line">
            <a:avLst/>
          </a:prstGeom>
          <a:noFill/>
          <a:ln w="361800">
            <a:solidFill>
              <a:srgbClr val="FFCF0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350" dirty="0">
              <a:latin typeface="Calibri"/>
            </a:endParaRPr>
          </a:p>
        </p:txBody>
      </p:sp>
      <p:sp>
        <p:nvSpPr>
          <p:cNvPr id="35843" name="Line 2"/>
          <p:cNvSpPr>
            <a:spLocks noChangeShapeType="1"/>
          </p:cNvSpPr>
          <p:nvPr/>
        </p:nvSpPr>
        <p:spPr bwMode="auto">
          <a:xfrm flipV="1">
            <a:off x="2992041" y="1289448"/>
            <a:ext cx="2218134" cy="3536156"/>
          </a:xfrm>
          <a:prstGeom prst="line">
            <a:avLst/>
          </a:prstGeom>
          <a:noFill/>
          <a:ln w="126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350" dirty="0">
              <a:latin typeface="Calibri"/>
            </a:endParaRPr>
          </a:p>
        </p:txBody>
      </p:sp>
      <p:sp>
        <p:nvSpPr>
          <p:cNvPr id="35844" name="Rectangle 3"/>
          <p:cNvSpPr>
            <a:spLocks noGrp="1" noChangeArrowheads="1"/>
          </p:cNvSpPr>
          <p:nvPr>
            <p:ph type="title" idx="4294967295"/>
          </p:nvPr>
        </p:nvSpPr>
        <p:spPr>
          <a:xfrm>
            <a:off x="27426" y="605938"/>
            <a:ext cx="4806512" cy="572691"/>
          </a:xfrm>
        </p:spPr>
        <p:txBody>
          <a:bodyPr>
            <a:noAutofit/>
          </a:bodyPr>
          <a:lstStyle/>
          <a:p>
            <a:pPr algn="l">
              <a:tabLst>
                <a:tab pos="0" algn="l"/>
                <a:tab pos="685800" algn="l"/>
                <a:tab pos="1371600" algn="l"/>
                <a:tab pos="2057400" algn="l"/>
                <a:tab pos="2743200" algn="l"/>
                <a:tab pos="3429000" algn="l"/>
                <a:tab pos="4114800" algn="l"/>
                <a:tab pos="4800600" algn="l"/>
                <a:tab pos="5486400" algn="l"/>
                <a:tab pos="6172200" algn="l"/>
                <a:tab pos="6858000" algn="l"/>
                <a:tab pos="7543800" algn="l"/>
              </a:tabLst>
            </a:pPr>
            <a:r>
              <a:rPr lang="en-US" sz="2800" dirty="0">
                <a:ea typeface="ＭＳ Ｐゴシック" charset="0"/>
                <a:cs typeface="ＭＳ Ｐゴシック" charset="0"/>
              </a:rPr>
              <a:t>Why Maximum Margin?</a:t>
            </a:r>
          </a:p>
        </p:txBody>
      </p:sp>
      <p:sp>
        <p:nvSpPr>
          <p:cNvPr id="35845" name="Text Box 4"/>
          <p:cNvSpPr txBox="1">
            <a:spLocks noChangeArrowheads="1"/>
          </p:cNvSpPr>
          <p:nvPr/>
        </p:nvSpPr>
        <p:spPr bwMode="auto">
          <a:xfrm>
            <a:off x="1771650" y="1428751"/>
            <a:ext cx="1428750" cy="6479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7500" tIns="35100" rIns="67500" bIns="351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>
              <a:spcBef>
                <a:spcPts val="938"/>
              </a:spcBef>
            </a:pPr>
            <a:r>
              <a:rPr lang="en-US" sz="1500" dirty="0">
                <a:solidFill>
                  <a:srgbClr val="000000"/>
                </a:solidFill>
                <a:latin typeface="Calibri"/>
              </a:rPr>
              <a:t>denotes +1</a:t>
            </a:r>
          </a:p>
          <a:p>
            <a:pPr algn="ctr">
              <a:spcBef>
                <a:spcPts val="938"/>
              </a:spcBef>
            </a:pPr>
            <a:r>
              <a:rPr lang="en-US" sz="1500" dirty="0">
                <a:solidFill>
                  <a:srgbClr val="000000"/>
                </a:solidFill>
                <a:latin typeface="Calibri"/>
              </a:rPr>
              <a:t>denotes -1</a:t>
            </a:r>
          </a:p>
        </p:txBody>
      </p:sp>
      <p:sp>
        <p:nvSpPr>
          <p:cNvPr id="35846" name="Oval 5"/>
          <p:cNvSpPr>
            <a:spLocks noChangeArrowheads="1"/>
          </p:cNvSpPr>
          <p:nvPr/>
        </p:nvSpPr>
        <p:spPr bwMode="auto">
          <a:xfrm rot="4800000">
            <a:off x="1829395" y="1542455"/>
            <a:ext cx="44054" cy="45244"/>
          </a:xfrm>
          <a:prstGeom prst="ellipse">
            <a:avLst/>
          </a:prstGeom>
          <a:solidFill>
            <a:srgbClr val="333399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 dirty="0">
              <a:latin typeface="Calibri"/>
            </a:endParaRPr>
          </a:p>
        </p:txBody>
      </p:sp>
      <p:sp>
        <p:nvSpPr>
          <p:cNvPr id="35847" name="Oval 6"/>
          <p:cNvSpPr>
            <a:spLocks noChangeArrowheads="1"/>
          </p:cNvSpPr>
          <p:nvPr/>
        </p:nvSpPr>
        <p:spPr bwMode="auto">
          <a:xfrm rot="5880000">
            <a:off x="1829991" y="1884760"/>
            <a:ext cx="38100" cy="40481"/>
          </a:xfrm>
          <a:prstGeom prst="ellipse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 dirty="0">
              <a:latin typeface="Calibri"/>
            </a:endParaRPr>
          </a:p>
        </p:txBody>
      </p:sp>
      <p:sp>
        <p:nvSpPr>
          <p:cNvPr id="35848" name="Line 7"/>
          <p:cNvSpPr>
            <a:spLocks noChangeShapeType="1"/>
          </p:cNvSpPr>
          <p:nvPr/>
        </p:nvSpPr>
        <p:spPr bwMode="auto">
          <a:xfrm>
            <a:off x="3086100" y="1657350"/>
            <a:ext cx="1191" cy="2628900"/>
          </a:xfrm>
          <a:prstGeom prst="line">
            <a:avLst/>
          </a:prstGeom>
          <a:noFill/>
          <a:ln w="3816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350" dirty="0">
              <a:latin typeface="Calibri"/>
            </a:endParaRPr>
          </a:p>
        </p:txBody>
      </p:sp>
      <p:sp>
        <p:nvSpPr>
          <p:cNvPr id="35849" name="Line 8"/>
          <p:cNvSpPr>
            <a:spLocks noChangeShapeType="1"/>
          </p:cNvSpPr>
          <p:nvPr/>
        </p:nvSpPr>
        <p:spPr bwMode="auto">
          <a:xfrm>
            <a:off x="2971800" y="4171950"/>
            <a:ext cx="2743200" cy="1191"/>
          </a:xfrm>
          <a:prstGeom prst="line">
            <a:avLst/>
          </a:prstGeom>
          <a:noFill/>
          <a:ln w="3816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350" dirty="0">
              <a:latin typeface="Calibri"/>
            </a:endParaRPr>
          </a:p>
        </p:txBody>
      </p:sp>
      <p:sp>
        <p:nvSpPr>
          <p:cNvPr id="35850" name="Oval 9"/>
          <p:cNvSpPr>
            <a:spLocks noChangeArrowheads="1"/>
          </p:cNvSpPr>
          <p:nvPr/>
        </p:nvSpPr>
        <p:spPr bwMode="auto">
          <a:xfrm>
            <a:off x="3931444" y="3774282"/>
            <a:ext cx="45244" cy="35719"/>
          </a:xfrm>
          <a:prstGeom prst="ellipse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 dirty="0">
              <a:latin typeface="Calibri"/>
            </a:endParaRPr>
          </a:p>
        </p:txBody>
      </p:sp>
      <p:sp>
        <p:nvSpPr>
          <p:cNvPr id="35851" name="Oval 10"/>
          <p:cNvSpPr>
            <a:spLocks noChangeArrowheads="1"/>
          </p:cNvSpPr>
          <p:nvPr/>
        </p:nvSpPr>
        <p:spPr bwMode="auto">
          <a:xfrm>
            <a:off x="3007519" y="2927748"/>
            <a:ext cx="45244" cy="35719"/>
          </a:xfrm>
          <a:prstGeom prst="ellipse">
            <a:avLst/>
          </a:prstGeom>
          <a:solidFill>
            <a:srgbClr val="333399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 dirty="0">
              <a:latin typeface="Calibri"/>
            </a:endParaRPr>
          </a:p>
        </p:txBody>
      </p:sp>
      <p:sp>
        <p:nvSpPr>
          <p:cNvPr id="35852" name="Oval 11"/>
          <p:cNvSpPr>
            <a:spLocks noChangeArrowheads="1"/>
          </p:cNvSpPr>
          <p:nvPr/>
        </p:nvSpPr>
        <p:spPr bwMode="auto">
          <a:xfrm>
            <a:off x="4398169" y="2110979"/>
            <a:ext cx="45244" cy="35719"/>
          </a:xfrm>
          <a:prstGeom prst="ellipse">
            <a:avLst/>
          </a:prstGeom>
          <a:solidFill>
            <a:srgbClr val="333399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 dirty="0">
              <a:latin typeface="Calibri"/>
            </a:endParaRPr>
          </a:p>
        </p:txBody>
      </p:sp>
      <p:sp>
        <p:nvSpPr>
          <p:cNvPr id="35853" name="Oval 12"/>
          <p:cNvSpPr>
            <a:spLocks noChangeArrowheads="1"/>
          </p:cNvSpPr>
          <p:nvPr/>
        </p:nvSpPr>
        <p:spPr bwMode="auto">
          <a:xfrm>
            <a:off x="4445794" y="2726532"/>
            <a:ext cx="45244" cy="35719"/>
          </a:xfrm>
          <a:prstGeom prst="ellipse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 dirty="0">
              <a:latin typeface="Calibri"/>
            </a:endParaRPr>
          </a:p>
        </p:txBody>
      </p:sp>
      <p:sp>
        <p:nvSpPr>
          <p:cNvPr id="35854" name="Oval 13"/>
          <p:cNvSpPr>
            <a:spLocks noChangeArrowheads="1"/>
          </p:cNvSpPr>
          <p:nvPr/>
        </p:nvSpPr>
        <p:spPr bwMode="auto">
          <a:xfrm>
            <a:off x="3700463" y="1997869"/>
            <a:ext cx="45244" cy="38100"/>
          </a:xfrm>
          <a:prstGeom prst="ellipse">
            <a:avLst/>
          </a:prstGeom>
          <a:solidFill>
            <a:srgbClr val="333399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 dirty="0">
              <a:latin typeface="Calibri"/>
            </a:endParaRPr>
          </a:p>
        </p:txBody>
      </p:sp>
      <p:sp>
        <p:nvSpPr>
          <p:cNvPr id="35855" name="Oval 14"/>
          <p:cNvSpPr>
            <a:spLocks noChangeArrowheads="1"/>
          </p:cNvSpPr>
          <p:nvPr/>
        </p:nvSpPr>
        <p:spPr bwMode="auto">
          <a:xfrm>
            <a:off x="4057651" y="2800350"/>
            <a:ext cx="40481" cy="35719"/>
          </a:xfrm>
          <a:prstGeom prst="ellipse">
            <a:avLst/>
          </a:prstGeom>
          <a:solidFill>
            <a:srgbClr val="333399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 dirty="0">
              <a:latin typeface="Calibri"/>
            </a:endParaRPr>
          </a:p>
        </p:txBody>
      </p:sp>
      <p:sp>
        <p:nvSpPr>
          <p:cNvPr id="35856" name="Oval 15"/>
          <p:cNvSpPr>
            <a:spLocks noChangeArrowheads="1"/>
          </p:cNvSpPr>
          <p:nvPr/>
        </p:nvSpPr>
        <p:spPr bwMode="auto">
          <a:xfrm>
            <a:off x="3429000" y="2343150"/>
            <a:ext cx="45244" cy="44054"/>
          </a:xfrm>
          <a:prstGeom prst="ellipse">
            <a:avLst/>
          </a:prstGeom>
          <a:solidFill>
            <a:srgbClr val="333399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 dirty="0">
              <a:latin typeface="Calibri"/>
            </a:endParaRPr>
          </a:p>
        </p:txBody>
      </p:sp>
      <p:sp>
        <p:nvSpPr>
          <p:cNvPr id="35857" name="Oval 16"/>
          <p:cNvSpPr>
            <a:spLocks noChangeArrowheads="1"/>
          </p:cNvSpPr>
          <p:nvPr/>
        </p:nvSpPr>
        <p:spPr bwMode="auto">
          <a:xfrm>
            <a:off x="4972050" y="3086100"/>
            <a:ext cx="45244" cy="38100"/>
          </a:xfrm>
          <a:prstGeom prst="ellipse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 dirty="0">
              <a:latin typeface="Calibri"/>
            </a:endParaRPr>
          </a:p>
        </p:txBody>
      </p:sp>
      <p:sp>
        <p:nvSpPr>
          <p:cNvPr id="35858" name="Oval 17"/>
          <p:cNvSpPr>
            <a:spLocks noChangeArrowheads="1"/>
          </p:cNvSpPr>
          <p:nvPr/>
        </p:nvSpPr>
        <p:spPr bwMode="auto">
          <a:xfrm rot="-1140000">
            <a:off x="4057651" y="3332560"/>
            <a:ext cx="40481" cy="35719"/>
          </a:xfrm>
          <a:prstGeom prst="ellipse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 dirty="0">
              <a:latin typeface="Calibri"/>
            </a:endParaRPr>
          </a:p>
        </p:txBody>
      </p:sp>
      <p:sp>
        <p:nvSpPr>
          <p:cNvPr id="35859" name="Oval 18"/>
          <p:cNvSpPr>
            <a:spLocks noChangeArrowheads="1"/>
          </p:cNvSpPr>
          <p:nvPr/>
        </p:nvSpPr>
        <p:spPr bwMode="auto">
          <a:xfrm rot="-1140000">
            <a:off x="5645944" y="2422922"/>
            <a:ext cx="45244" cy="38100"/>
          </a:xfrm>
          <a:prstGeom prst="ellipse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 dirty="0">
              <a:latin typeface="Calibri"/>
            </a:endParaRPr>
          </a:p>
        </p:txBody>
      </p:sp>
      <p:sp>
        <p:nvSpPr>
          <p:cNvPr id="35860" name="Oval 19"/>
          <p:cNvSpPr>
            <a:spLocks noChangeArrowheads="1"/>
          </p:cNvSpPr>
          <p:nvPr/>
        </p:nvSpPr>
        <p:spPr bwMode="auto">
          <a:xfrm rot="-1140000">
            <a:off x="5114925" y="3409950"/>
            <a:ext cx="45244" cy="38100"/>
          </a:xfrm>
          <a:prstGeom prst="ellipse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 dirty="0">
              <a:latin typeface="Calibri"/>
            </a:endParaRPr>
          </a:p>
        </p:txBody>
      </p:sp>
      <p:sp>
        <p:nvSpPr>
          <p:cNvPr id="35861" name="Oval 20"/>
          <p:cNvSpPr>
            <a:spLocks noChangeArrowheads="1"/>
          </p:cNvSpPr>
          <p:nvPr/>
        </p:nvSpPr>
        <p:spPr bwMode="auto">
          <a:xfrm rot="-1140000">
            <a:off x="3486150" y="2001441"/>
            <a:ext cx="45244" cy="38100"/>
          </a:xfrm>
          <a:prstGeom prst="ellipse">
            <a:avLst/>
          </a:prstGeom>
          <a:solidFill>
            <a:srgbClr val="333399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 dirty="0">
              <a:latin typeface="Calibri"/>
            </a:endParaRPr>
          </a:p>
        </p:txBody>
      </p:sp>
      <p:sp>
        <p:nvSpPr>
          <p:cNvPr id="35862" name="Oval 21"/>
          <p:cNvSpPr>
            <a:spLocks noChangeArrowheads="1"/>
          </p:cNvSpPr>
          <p:nvPr/>
        </p:nvSpPr>
        <p:spPr bwMode="auto">
          <a:xfrm rot="-1140000">
            <a:off x="4676775" y="2689622"/>
            <a:ext cx="45244" cy="38100"/>
          </a:xfrm>
          <a:prstGeom prst="ellipse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 dirty="0">
              <a:latin typeface="Calibri"/>
            </a:endParaRPr>
          </a:p>
        </p:txBody>
      </p:sp>
      <p:sp>
        <p:nvSpPr>
          <p:cNvPr id="35863" name="Oval 22"/>
          <p:cNvSpPr>
            <a:spLocks noChangeArrowheads="1"/>
          </p:cNvSpPr>
          <p:nvPr/>
        </p:nvSpPr>
        <p:spPr bwMode="auto">
          <a:xfrm rot="-1140000">
            <a:off x="5542360" y="3373041"/>
            <a:ext cx="45244" cy="35719"/>
          </a:xfrm>
          <a:prstGeom prst="ellipse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 dirty="0">
              <a:latin typeface="Calibri"/>
            </a:endParaRPr>
          </a:p>
        </p:txBody>
      </p:sp>
      <p:sp>
        <p:nvSpPr>
          <p:cNvPr id="35864" name="Oval 23"/>
          <p:cNvSpPr>
            <a:spLocks noChangeArrowheads="1"/>
          </p:cNvSpPr>
          <p:nvPr/>
        </p:nvSpPr>
        <p:spPr bwMode="auto">
          <a:xfrm rot="-1140000">
            <a:off x="3477816" y="2731294"/>
            <a:ext cx="45244" cy="35719"/>
          </a:xfrm>
          <a:prstGeom prst="ellipse">
            <a:avLst/>
          </a:prstGeom>
          <a:solidFill>
            <a:srgbClr val="333399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 dirty="0">
              <a:latin typeface="Calibri"/>
            </a:endParaRPr>
          </a:p>
        </p:txBody>
      </p:sp>
      <p:sp>
        <p:nvSpPr>
          <p:cNvPr id="35865" name="Oval 24"/>
          <p:cNvSpPr>
            <a:spLocks noChangeArrowheads="1"/>
          </p:cNvSpPr>
          <p:nvPr/>
        </p:nvSpPr>
        <p:spPr bwMode="auto">
          <a:xfrm rot="5880000">
            <a:off x="4044554" y="2294335"/>
            <a:ext cx="35719" cy="40481"/>
          </a:xfrm>
          <a:prstGeom prst="ellipse">
            <a:avLst/>
          </a:prstGeom>
          <a:solidFill>
            <a:srgbClr val="333399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 dirty="0">
              <a:latin typeface="Calibri"/>
            </a:endParaRPr>
          </a:p>
        </p:txBody>
      </p:sp>
      <p:sp>
        <p:nvSpPr>
          <p:cNvPr id="35866" name="Oval 25"/>
          <p:cNvSpPr>
            <a:spLocks noChangeArrowheads="1"/>
          </p:cNvSpPr>
          <p:nvPr/>
        </p:nvSpPr>
        <p:spPr bwMode="auto">
          <a:xfrm rot="5880000">
            <a:off x="4245174" y="3933230"/>
            <a:ext cx="41672" cy="45244"/>
          </a:xfrm>
          <a:prstGeom prst="ellipse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 dirty="0">
              <a:latin typeface="Calibri"/>
            </a:endParaRPr>
          </a:p>
        </p:txBody>
      </p:sp>
      <p:sp>
        <p:nvSpPr>
          <p:cNvPr id="35867" name="Oval 26"/>
          <p:cNvSpPr>
            <a:spLocks noChangeArrowheads="1"/>
          </p:cNvSpPr>
          <p:nvPr/>
        </p:nvSpPr>
        <p:spPr bwMode="auto">
          <a:xfrm rot="5880000">
            <a:off x="3480198" y="3075385"/>
            <a:ext cx="35719" cy="45244"/>
          </a:xfrm>
          <a:prstGeom prst="ellipse">
            <a:avLst/>
          </a:prstGeom>
          <a:solidFill>
            <a:srgbClr val="333399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 dirty="0">
              <a:latin typeface="Calibri"/>
            </a:endParaRPr>
          </a:p>
        </p:txBody>
      </p:sp>
      <p:sp>
        <p:nvSpPr>
          <p:cNvPr id="35868" name="Oval 27"/>
          <p:cNvSpPr>
            <a:spLocks noChangeArrowheads="1"/>
          </p:cNvSpPr>
          <p:nvPr/>
        </p:nvSpPr>
        <p:spPr bwMode="auto">
          <a:xfrm rot="5880000">
            <a:off x="4401741" y="1796654"/>
            <a:ext cx="35719" cy="40481"/>
          </a:xfrm>
          <a:prstGeom prst="ellipse">
            <a:avLst/>
          </a:prstGeom>
          <a:solidFill>
            <a:srgbClr val="333399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 dirty="0">
              <a:latin typeface="Calibri"/>
            </a:endParaRPr>
          </a:p>
        </p:txBody>
      </p:sp>
      <p:sp>
        <p:nvSpPr>
          <p:cNvPr id="35869" name="Oval 28"/>
          <p:cNvSpPr>
            <a:spLocks noChangeArrowheads="1"/>
          </p:cNvSpPr>
          <p:nvPr/>
        </p:nvSpPr>
        <p:spPr bwMode="auto">
          <a:xfrm rot="5880000">
            <a:off x="5121474" y="3109317"/>
            <a:ext cx="44054" cy="45244"/>
          </a:xfrm>
          <a:prstGeom prst="ellipse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 dirty="0">
              <a:latin typeface="Calibri"/>
            </a:endParaRPr>
          </a:p>
        </p:txBody>
      </p:sp>
      <p:sp>
        <p:nvSpPr>
          <p:cNvPr id="35870" name="Oval 29"/>
          <p:cNvSpPr>
            <a:spLocks noChangeArrowheads="1"/>
          </p:cNvSpPr>
          <p:nvPr/>
        </p:nvSpPr>
        <p:spPr bwMode="auto">
          <a:xfrm rot="5880000">
            <a:off x="4421982" y="3061098"/>
            <a:ext cx="35719" cy="40481"/>
          </a:xfrm>
          <a:prstGeom prst="ellipse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 dirty="0">
              <a:latin typeface="Calibri"/>
            </a:endParaRPr>
          </a:p>
        </p:txBody>
      </p:sp>
      <p:sp>
        <p:nvSpPr>
          <p:cNvPr id="35871" name="Oval 30"/>
          <p:cNvSpPr>
            <a:spLocks noChangeArrowheads="1"/>
          </p:cNvSpPr>
          <p:nvPr/>
        </p:nvSpPr>
        <p:spPr bwMode="auto">
          <a:xfrm rot="5880000">
            <a:off x="5359004" y="2524126"/>
            <a:ext cx="35719" cy="40481"/>
          </a:xfrm>
          <a:prstGeom prst="ellipse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 dirty="0">
              <a:latin typeface="Calibri"/>
            </a:endParaRPr>
          </a:p>
        </p:txBody>
      </p:sp>
      <p:sp>
        <p:nvSpPr>
          <p:cNvPr id="35872" name="Oval 31"/>
          <p:cNvSpPr>
            <a:spLocks noChangeArrowheads="1"/>
          </p:cNvSpPr>
          <p:nvPr/>
        </p:nvSpPr>
        <p:spPr bwMode="auto">
          <a:xfrm rot="5880000">
            <a:off x="3459957" y="1760935"/>
            <a:ext cx="35719" cy="45244"/>
          </a:xfrm>
          <a:prstGeom prst="ellipse">
            <a:avLst/>
          </a:prstGeom>
          <a:solidFill>
            <a:srgbClr val="333399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 dirty="0">
              <a:latin typeface="Calibri"/>
            </a:endParaRPr>
          </a:p>
        </p:txBody>
      </p:sp>
      <p:sp>
        <p:nvSpPr>
          <p:cNvPr id="35873" name="Oval 32"/>
          <p:cNvSpPr>
            <a:spLocks noChangeArrowheads="1"/>
          </p:cNvSpPr>
          <p:nvPr/>
        </p:nvSpPr>
        <p:spPr bwMode="auto">
          <a:xfrm rot="5880000">
            <a:off x="5089923" y="2456260"/>
            <a:ext cx="35719" cy="40481"/>
          </a:xfrm>
          <a:prstGeom prst="ellipse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 dirty="0">
              <a:latin typeface="Calibri"/>
            </a:endParaRPr>
          </a:p>
        </p:txBody>
      </p:sp>
      <p:sp>
        <p:nvSpPr>
          <p:cNvPr id="35874" name="Oval 33"/>
          <p:cNvSpPr>
            <a:spLocks noChangeArrowheads="1"/>
          </p:cNvSpPr>
          <p:nvPr/>
        </p:nvSpPr>
        <p:spPr bwMode="auto">
          <a:xfrm rot="5880000">
            <a:off x="4980980" y="3540324"/>
            <a:ext cx="44054" cy="40481"/>
          </a:xfrm>
          <a:prstGeom prst="ellipse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 dirty="0">
              <a:latin typeface="Calibri"/>
            </a:endParaRPr>
          </a:p>
        </p:txBody>
      </p:sp>
      <p:sp>
        <p:nvSpPr>
          <p:cNvPr id="35875" name="Oval 34"/>
          <p:cNvSpPr>
            <a:spLocks noChangeArrowheads="1"/>
          </p:cNvSpPr>
          <p:nvPr/>
        </p:nvSpPr>
        <p:spPr bwMode="auto">
          <a:xfrm rot="4800000">
            <a:off x="3766543" y="2650927"/>
            <a:ext cx="44053" cy="45244"/>
          </a:xfrm>
          <a:prstGeom prst="ellipse">
            <a:avLst/>
          </a:prstGeom>
          <a:solidFill>
            <a:srgbClr val="333399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 dirty="0">
              <a:latin typeface="Calibri"/>
            </a:endParaRPr>
          </a:p>
        </p:txBody>
      </p:sp>
      <p:sp>
        <p:nvSpPr>
          <p:cNvPr id="35876" name="Oval 35"/>
          <p:cNvSpPr>
            <a:spLocks noChangeArrowheads="1"/>
          </p:cNvSpPr>
          <p:nvPr/>
        </p:nvSpPr>
        <p:spPr bwMode="auto">
          <a:xfrm rot="4800000">
            <a:off x="4631532" y="3939779"/>
            <a:ext cx="35719" cy="40481"/>
          </a:xfrm>
          <a:prstGeom prst="ellipse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 dirty="0">
              <a:latin typeface="Calibri"/>
            </a:endParaRPr>
          </a:p>
        </p:txBody>
      </p:sp>
      <p:sp>
        <p:nvSpPr>
          <p:cNvPr id="35877" name="Oval 36"/>
          <p:cNvSpPr>
            <a:spLocks noChangeArrowheads="1"/>
          </p:cNvSpPr>
          <p:nvPr/>
        </p:nvSpPr>
        <p:spPr bwMode="auto">
          <a:xfrm rot="4800000">
            <a:off x="4402932" y="3654029"/>
            <a:ext cx="35719" cy="40481"/>
          </a:xfrm>
          <a:prstGeom prst="ellipse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 dirty="0">
              <a:latin typeface="Calibri"/>
            </a:endParaRPr>
          </a:p>
        </p:txBody>
      </p:sp>
      <p:sp>
        <p:nvSpPr>
          <p:cNvPr id="35878" name="Oval 37"/>
          <p:cNvSpPr>
            <a:spLocks noChangeArrowheads="1"/>
          </p:cNvSpPr>
          <p:nvPr/>
        </p:nvSpPr>
        <p:spPr bwMode="auto">
          <a:xfrm rot="4800000">
            <a:off x="3255765" y="2800946"/>
            <a:ext cx="44053" cy="40481"/>
          </a:xfrm>
          <a:prstGeom prst="ellipse">
            <a:avLst/>
          </a:prstGeom>
          <a:solidFill>
            <a:srgbClr val="333399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 dirty="0">
              <a:latin typeface="Calibri"/>
            </a:endParaRPr>
          </a:p>
        </p:txBody>
      </p:sp>
      <p:sp>
        <p:nvSpPr>
          <p:cNvPr id="35879" name="Oval 38"/>
          <p:cNvSpPr>
            <a:spLocks noChangeArrowheads="1"/>
          </p:cNvSpPr>
          <p:nvPr/>
        </p:nvSpPr>
        <p:spPr bwMode="auto">
          <a:xfrm rot="4800000">
            <a:off x="3929063" y="2081213"/>
            <a:ext cx="38100" cy="40481"/>
          </a:xfrm>
          <a:prstGeom prst="ellipse">
            <a:avLst/>
          </a:prstGeom>
          <a:solidFill>
            <a:srgbClr val="333399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 dirty="0">
              <a:latin typeface="Calibri"/>
            </a:endParaRPr>
          </a:p>
        </p:txBody>
      </p:sp>
      <p:sp>
        <p:nvSpPr>
          <p:cNvPr id="35880" name="Oval 39"/>
          <p:cNvSpPr>
            <a:spLocks noChangeArrowheads="1"/>
          </p:cNvSpPr>
          <p:nvPr/>
        </p:nvSpPr>
        <p:spPr bwMode="auto">
          <a:xfrm rot="4800000">
            <a:off x="4411266" y="3273028"/>
            <a:ext cx="38100" cy="45244"/>
          </a:xfrm>
          <a:prstGeom prst="ellipse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 dirty="0">
              <a:latin typeface="Calibri"/>
            </a:endParaRPr>
          </a:p>
        </p:txBody>
      </p:sp>
      <p:sp>
        <p:nvSpPr>
          <p:cNvPr id="35881" name="Oval 40"/>
          <p:cNvSpPr>
            <a:spLocks noChangeArrowheads="1"/>
          </p:cNvSpPr>
          <p:nvPr/>
        </p:nvSpPr>
        <p:spPr bwMode="auto">
          <a:xfrm rot="4800000">
            <a:off x="3021211" y="2311599"/>
            <a:ext cx="44054" cy="45244"/>
          </a:xfrm>
          <a:prstGeom prst="ellipse">
            <a:avLst/>
          </a:prstGeom>
          <a:solidFill>
            <a:srgbClr val="333399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 dirty="0">
              <a:latin typeface="Calibri"/>
            </a:endParaRPr>
          </a:p>
        </p:txBody>
      </p:sp>
      <p:sp>
        <p:nvSpPr>
          <p:cNvPr id="35882" name="Oval 41"/>
          <p:cNvSpPr>
            <a:spLocks noChangeArrowheads="1"/>
          </p:cNvSpPr>
          <p:nvPr/>
        </p:nvSpPr>
        <p:spPr bwMode="auto">
          <a:xfrm rot="4800000">
            <a:off x="4096346" y="3786783"/>
            <a:ext cx="41672" cy="45244"/>
          </a:xfrm>
          <a:prstGeom prst="ellipse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 dirty="0">
              <a:latin typeface="Calibri"/>
            </a:endParaRPr>
          </a:p>
        </p:txBody>
      </p:sp>
      <p:sp>
        <p:nvSpPr>
          <p:cNvPr id="35883" name="Oval 42"/>
          <p:cNvSpPr>
            <a:spLocks noChangeArrowheads="1"/>
          </p:cNvSpPr>
          <p:nvPr/>
        </p:nvSpPr>
        <p:spPr bwMode="auto">
          <a:xfrm rot="4800000">
            <a:off x="5122070" y="3567113"/>
            <a:ext cx="38100" cy="45244"/>
          </a:xfrm>
          <a:prstGeom prst="ellipse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 dirty="0">
              <a:latin typeface="Calibri"/>
            </a:endParaRPr>
          </a:p>
        </p:txBody>
      </p:sp>
      <p:sp>
        <p:nvSpPr>
          <p:cNvPr id="35884" name="Text Box 43"/>
          <p:cNvSpPr txBox="1">
            <a:spLocks noChangeArrowheads="1"/>
          </p:cNvSpPr>
          <p:nvPr/>
        </p:nvSpPr>
        <p:spPr bwMode="auto">
          <a:xfrm>
            <a:off x="5257800" y="1257300"/>
            <a:ext cx="2400300" cy="3017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7500" tIns="35100" rIns="67500" bIns="351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>
              <a:spcBef>
                <a:spcPts val="938"/>
              </a:spcBef>
            </a:pPr>
            <a:r>
              <a:rPr lang="en-US" sz="1500" b="1" i="1" dirty="0">
                <a:solidFill>
                  <a:srgbClr val="000000"/>
                </a:solidFill>
                <a:latin typeface="Calibri"/>
              </a:rPr>
              <a:t>f</a:t>
            </a:r>
            <a:r>
              <a:rPr lang="en-US" sz="1500" i="1" dirty="0">
                <a:solidFill>
                  <a:srgbClr val="000000"/>
                </a:solidFill>
                <a:latin typeface="Calibri"/>
              </a:rPr>
              <a:t>(</a:t>
            </a:r>
            <a:r>
              <a:rPr lang="en-US" sz="1500" b="1" i="1" dirty="0" err="1">
                <a:solidFill>
                  <a:srgbClr val="000000"/>
                </a:solidFill>
                <a:latin typeface="Calibri"/>
              </a:rPr>
              <a:t>x</a:t>
            </a:r>
            <a:r>
              <a:rPr lang="en-US" sz="1500" i="1" dirty="0" err="1">
                <a:solidFill>
                  <a:srgbClr val="000000"/>
                </a:solidFill>
                <a:latin typeface="Calibri"/>
              </a:rPr>
              <a:t>,</a:t>
            </a:r>
            <a:r>
              <a:rPr lang="en-US" sz="1500" b="1" i="1" dirty="0" err="1">
                <a:solidFill>
                  <a:srgbClr val="00CC00"/>
                </a:solidFill>
                <a:latin typeface="Calibri"/>
              </a:rPr>
              <a:t>w</a:t>
            </a:r>
            <a:r>
              <a:rPr lang="en-US" sz="1500" i="1" dirty="0" err="1">
                <a:solidFill>
                  <a:srgbClr val="00CC00"/>
                </a:solidFill>
                <a:latin typeface="Calibri"/>
              </a:rPr>
              <a:t>,b</a:t>
            </a:r>
            <a:r>
              <a:rPr lang="en-US" sz="1500" i="1" dirty="0">
                <a:solidFill>
                  <a:srgbClr val="000000"/>
                </a:solidFill>
                <a:latin typeface="Calibri"/>
              </a:rPr>
              <a:t>) = sign(</a:t>
            </a:r>
            <a:r>
              <a:rPr lang="en-US" sz="1500" b="1" i="1" dirty="0">
                <a:solidFill>
                  <a:srgbClr val="00CC00"/>
                </a:solidFill>
                <a:latin typeface="Calibri"/>
              </a:rPr>
              <a:t>w</a:t>
            </a:r>
            <a:r>
              <a:rPr lang="en-US" sz="1500" b="1" i="1" dirty="0">
                <a:solidFill>
                  <a:srgbClr val="000000"/>
                </a:solidFill>
                <a:latin typeface="Calibri"/>
              </a:rPr>
              <a:t>. x</a:t>
            </a:r>
            <a:r>
              <a:rPr lang="en-US" sz="1500" i="1" dirty="0">
                <a:solidFill>
                  <a:srgbClr val="00CC00"/>
                </a:solidFill>
                <a:latin typeface="Calibri"/>
              </a:rPr>
              <a:t> </a:t>
            </a:r>
            <a:r>
              <a:rPr lang="en-US" sz="1500" i="1" dirty="0">
                <a:solidFill>
                  <a:srgbClr val="000000"/>
                </a:solidFill>
                <a:latin typeface="Calibri"/>
              </a:rPr>
              <a:t>- </a:t>
            </a:r>
            <a:r>
              <a:rPr lang="en-US" sz="1500" i="1" dirty="0">
                <a:solidFill>
                  <a:srgbClr val="00CC00"/>
                </a:solidFill>
                <a:latin typeface="Calibri"/>
              </a:rPr>
              <a:t>b</a:t>
            </a:r>
            <a:r>
              <a:rPr lang="en-US" sz="1500" i="1" dirty="0">
                <a:solidFill>
                  <a:srgbClr val="000000"/>
                </a:solidFill>
                <a:latin typeface="Calibri"/>
              </a:rPr>
              <a:t>)</a:t>
            </a:r>
          </a:p>
        </p:txBody>
      </p:sp>
      <p:sp>
        <p:nvSpPr>
          <p:cNvPr id="35885" name="Text Box 44"/>
          <p:cNvSpPr txBox="1">
            <a:spLocks noChangeArrowheads="1"/>
          </p:cNvSpPr>
          <p:nvPr/>
        </p:nvSpPr>
        <p:spPr bwMode="auto">
          <a:xfrm>
            <a:off x="5829300" y="2400301"/>
            <a:ext cx="1828800" cy="297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endParaRPr lang="en-US" sz="1800" dirty="0">
              <a:latin typeface="Calibri"/>
            </a:endParaRPr>
          </a:p>
        </p:txBody>
      </p:sp>
      <p:sp>
        <p:nvSpPr>
          <p:cNvPr id="35886" name="Text Box 45"/>
          <p:cNvSpPr txBox="1">
            <a:spLocks noChangeArrowheads="1"/>
          </p:cNvSpPr>
          <p:nvPr/>
        </p:nvSpPr>
        <p:spPr bwMode="auto">
          <a:xfrm>
            <a:off x="5943600" y="1714500"/>
            <a:ext cx="2057400" cy="2704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7500" tIns="35100" rIns="67500" bIns="351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spcBef>
                <a:spcPts val="1125"/>
              </a:spcBef>
            </a:pPr>
            <a:r>
              <a:rPr lang="en-US" sz="1800" dirty="0">
                <a:solidFill>
                  <a:srgbClr val="000000"/>
                </a:solidFill>
                <a:latin typeface="Calibri"/>
              </a:rPr>
              <a:t>The </a:t>
            </a:r>
            <a:r>
              <a:rPr lang="en-US" sz="1800" dirty="0">
                <a:solidFill>
                  <a:srgbClr val="FF0000"/>
                </a:solidFill>
                <a:latin typeface="Calibri"/>
              </a:rPr>
              <a:t>maximum margin linear classifier</a:t>
            </a:r>
            <a:r>
              <a:rPr lang="en-US" sz="1800" dirty="0">
                <a:solidFill>
                  <a:srgbClr val="000000"/>
                </a:solidFill>
                <a:latin typeface="Calibri"/>
              </a:rPr>
              <a:t> is the linear classifier with the, um, maximum margin.</a:t>
            </a:r>
          </a:p>
          <a:p>
            <a:pPr>
              <a:spcBef>
                <a:spcPts val="1125"/>
              </a:spcBef>
            </a:pPr>
            <a:r>
              <a:rPr lang="en-US" sz="1800" dirty="0">
                <a:solidFill>
                  <a:srgbClr val="000000"/>
                </a:solidFill>
                <a:latin typeface="Calibri"/>
              </a:rPr>
              <a:t>This is the simplest kind of SVM (Called an LSVM)</a:t>
            </a:r>
          </a:p>
        </p:txBody>
      </p:sp>
      <p:sp>
        <p:nvSpPr>
          <p:cNvPr id="35887" name="Text Box 46"/>
          <p:cNvSpPr txBox="1">
            <a:spLocks noChangeArrowheads="1"/>
          </p:cNvSpPr>
          <p:nvPr/>
        </p:nvSpPr>
        <p:spPr bwMode="auto">
          <a:xfrm>
            <a:off x="1272779" y="2756297"/>
            <a:ext cx="1590675" cy="1225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7500" tIns="35100" rIns="67500" bIns="351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spcBef>
                <a:spcPts val="938"/>
              </a:spcBef>
            </a:pPr>
            <a:r>
              <a:rPr lang="en-US" sz="1500" dirty="0">
                <a:solidFill>
                  <a:srgbClr val="00CC00"/>
                </a:solidFill>
                <a:latin typeface="Calibri"/>
              </a:rPr>
              <a:t>Support Vectors </a:t>
            </a:r>
            <a:r>
              <a:rPr lang="en-US" sz="1500" dirty="0">
                <a:solidFill>
                  <a:srgbClr val="000000"/>
                </a:solidFill>
                <a:latin typeface="Calibri"/>
              </a:rPr>
              <a:t>are those </a:t>
            </a:r>
            <a:r>
              <a:rPr lang="en-US" sz="1500" dirty="0" err="1">
                <a:solidFill>
                  <a:srgbClr val="000000"/>
                </a:solidFill>
                <a:latin typeface="Calibri"/>
              </a:rPr>
              <a:t>datapoints</a:t>
            </a:r>
            <a:r>
              <a:rPr lang="en-US" sz="1500" dirty="0">
                <a:solidFill>
                  <a:srgbClr val="000000"/>
                </a:solidFill>
                <a:latin typeface="Calibri"/>
              </a:rPr>
              <a:t> that the margin pushes up against</a:t>
            </a:r>
          </a:p>
        </p:txBody>
      </p:sp>
      <p:sp>
        <p:nvSpPr>
          <p:cNvPr id="35888" name="Freeform 47"/>
          <p:cNvSpPr>
            <a:spLocks/>
          </p:cNvSpPr>
          <p:nvPr/>
        </p:nvSpPr>
        <p:spPr bwMode="auto">
          <a:xfrm>
            <a:off x="2727722" y="2794398"/>
            <a:ext cx="1281113" cy="116681"/>
          </a:xfrm>
          <a:custGeom>
            <a:avLst/>
            <a:gdLst>
              <a:gd name="T0" fmla="*/ 0 w 1076"/>
              <a:gd name="T1" fmla="*/ 2147483647 h 98"/>
              <a:gd name="T2" fmla="*/ 2147483647 w 1076"/>
              <a:gd name="T3" fmla="*/ 2147483647 h 98"/>
              <a:gd name="T4" fmla="*/ 2147483647 w 1076"/>
              <a:gd name="T5" fmla="*/ 0 h 98"/>
              <a:gd name="T6" fmla="*/ 2147483647 w 1076"/>
              <a:gd name="T7" fmla="*/ 2147483647 h 98"/>
              <a:gd name="T8" fmla="*/ 2147483647 w 1076"/>
              <a:gd name="T9" fmla="*/ 2147483647 h 98"/>
              <a:gd name="T10" fmla="*/ 2147483647 w 1076"/>
              <a:gd name="T11" fmla="*/ 2147483647 h 98"/>
              <a:gd name="T12" fmla="*/ 2147483647 w 1076"/>
              <a:gd name="T13" fmla="*/ 2147483647 h 98"/>
              <a:gd name="T14" fmla="*/ 2147483647 w 1076"/>
              <a:gd name="T15" fmla="*/ 2147483647 h 98"/>
              <a:gd name="T16" fmla="*/ 2147483647 w 1076"/>
              <a:gd name="T17" fmla="*/ 2147483647 h 98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1076"/>
              <a:gd name="T28" fmla="*/ 0 h 98"/>
              <a:gd name="T29" fmla="*/ 1076 w 1076"/>
              <a:gd name="T30" fmla="*/ 98 h 98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1076" h="98">
                <a:moveTo>
                  <a:pt x="0" y="98"/>
                </a:moveTo>
                <a:cubicBezTo>
                  <a:pt x="38" y="87"/>
                  <a:pt x="66" y="53"/>
                  <a:pt x="104" y="39"/>
                </a:cubicBezTo>
                <a:cubicBezTo>
                  <a:pt x="132" y="9"/>
                  <a:pt x="172" y="6"/>
                  <a:pt x="212" y="0"/>
                </a:cubicBezTo>
                <a:cubicBezTo>
                  <a:pt x="262" y="3"/>
                  <a:pt x="286" y="0"/>
                  <a:pt x="326" y="11"/>
                </a:cubicBezTo>
                <a:lnTo>
                  <a:pt x="386" y="39"/>
                </a:lnTo>
                <a:cubicBezTo>
                  <a:pt x="386" y="39"/>
                  <a:pt x="386" y="39"/>
                  <a:pt x="386" y="39"/>
                </a:cubicBezTo>
                <a:cubicBezTo>
                  <a:pt x="428" y="52"/>
                  <a:pt x="469" y="69"/>
                  <a:pt x="511" y="82"/>
                </a:cubicBezTo>
                <a:cubicBezTo>
                  <a:pt x="670" y="74"/>
                  <a:pt x="829" y="60"/>
                  <a:pt x="989" y="55"/>
                </a:cubicBezTo>
                <a:cubicBezTo>
                  <a:pt x="1017" y="51"/>
                  <a:pt x="1048" y="44"/>
                  <a:pt x="1076" y="44"/>
                </a:cubicBezTo>
              </a:path>
            </a:pathLst>
          </a:custGeom>
          <a:noFill/>
          <a:ln w="38160">
            <a:solidFill>
              <a:srgbClr val="00CC00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 dirty="0">
              <a:latin typeface="Calibri"/>
            </a:endParaRPr>
          </a:p>
        </p:txBody>
      </p:sp>
      <p:sp>
        <p:nvSpPr>
          <p:cNvPr id="35889" name="Freeform 48"/>
          <p:cNvSpPr>
            <a:spLocks/>
          </p:cNvSpPr>
          <p:nvPr/>
        </p:nvSpPr>
        <p:spPr bwMode="auto">
          <a:xfrm>
            <a:off x="2702719" y="2488407"/>
            <a:ext cx="1720454" cy="364331"/>
          </a:xfrm>
          <a:custGeom>
            <a:avLst/>
            <a:gdLst>
              <a:gd name="T0" fmla="*/ 0 w 1445"/>
              <a:gd name="T1" fmla="*/ 2147483647 h 306"/>
              <a:gd name="T2" fmla="*/ 2147483647 w 1445"/>
              <a:gd name="T3" fmla="*/ 2147483647 h 306"/>
              <a:gd name="T4" fmla="*/ 2147483647 w 1445"/>
              <a:gd name="T5" fmla="*/ 2147483647 h 306"/>
              <a:gd name="T6" fmla="*/ 2147483647 w 1445"/>
              <a:gd name="T7" fmla="*/ 2147483647 h 306"/>
              <a:gd name="T8" fmla="*/ 2147483647 w 1445"/>
              <a:gd name="T9" fmla="*/ 2147483647 h 306"/>
              <a:gd name="T10" fmla="*/ 2147483647 w 1445"/>
              <a:gd name="T11" fmla="*/ 2147483647 h 306"/>
              <a:gd name="T12" fmla="*/ 2147483647 w 1445"/>
              <a:gd name="T13" fmla="*/ 2147483647 h 306"/>
              <a:gd name="T14" fmla="*/ 2147483647 w 1445"/>
              <a:gd name="T15" fmla="*/ 2147483647 h 306"/>
              <a:gd name="T16" fmla="*/ 2147483647 w 1445"/>
              <a:gd name="T17" fmla="*/ 2147483647 h 306"/>
              <a:gd name="T18" fmla="*/ 2147483647 w 1445"/>
              <a:gd name="T19" fmla="*/ 2147483647 h 306"/>
              <a:gd name="T20" fmla="*/ 2147483647 w 1445"/>
              <a:gd name="T21" fmla="*/ 2147483647 h 306"/>
              <a:gd name="T22" fmla="*/ 2147483647 w 1445"/>
              <a:gd name="T23" fmla="*/ 2147483647 h 306"/>
              <a:gd name="T24" fmla="*/ 2147483647 w 1445"/>
              <a:gd name="T25" fmla="*/ 2147483647 h 30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1445"/>
              <a:gd name="T40" fmla="*/ 0 h 306"/>
              <a:gd name="T41" fmla="*/ 1445 w 1445"/>
              <a:gd name="T42" fmla="*/ 306 h 30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1445" h="306">
                <a:moveTo>
                  <a:pt x="0" y="306"/>
                </a:moveTo>
                <a:cubicBezTo>
                  <a:pt x="5" y="304"/>
                  <a:pt x="12" y="305"/>
                  <a:pt x="16" y="301"/>
                </a:cubicBezTo>
                <a:cubicBezTo>
                  <a:pt x="24" y="293"/>
                  <a:pt x="21" y="278"/>
                  <a:pt x="27" y="268"/>
                </a:cubicBezTo>
                <a:cubicBezTo>
                  <a:pt x="33" y="257"/>
                  <a:pt x="41" y="247"/>
                  <a:pt x="48" y="236"/>
                </a:cubicBezTo>
                <a:cubicBezTo>
                  <a:pt x="58" y="221"/>
                  <a:pt x="117" y="177"/>
                  <a:pt x="125" y="171"/>
                </a:cubicBezTo>
                <a:cubicBezTo>
                  <a:pt x="159" y="146"/>
                  <a:pt x="186" y="117"/>
                  <a:pt x="228" y="105"/>
                </a:cubicBezTo>
                <a:cubicBezTo>
                  <a:pt x="249" y="91"/>
                  <a:pt x="273" y="79"/>
                  <a:pt x="298" y="73"/>
                </a:cubicBezTo>
                <a:cubicBezTo>
                  <a:pt x="394" y="11"/>
                  <a:pt x="526" y="10"/>
                  <a:pt x="635" y="2"/>
                </a:cubicBezTo>
                <a:cubicBezTo>
                  <a:pt x="773" y="5"/>
                  <a:pt x="907" y="0"/>
                  <a:pt x="1043" y="18"/>
                </a:cubicBezTo>
                <a:cubicBezTo>
                  <a:pt x="1068" y="27"/>
                  <a:pt x="1093" y="34"/>
                  <a:pt x="1119" y="40"/>
                </a:cubicBezTo>
                <a:cubicBezTo>
                  <a:pt x="1150" y="63"/>
                  <a:pt x="1183" y="68"/>
                  <a:pt x="1217" y="84"/>
                </a:cubicBezTo>
                <a:cubicBezTo>
                  <a:pt x="1257" y="104"/>
                  <a:pt x="1293" y="119"/>
                  <a:pt x="1336" y="132"/>
                </a:cubicBezTo>
                <a:cubicBezTo>
                  <a:pt x="1370" y="142"/>
                  <a:pt x="1410" y="165"/>
                  <a:pt x="1445" y="165"/>
                </a:cubicBezTo>
              </a:path>
            </a:pathLst>
          </a:custGeom>
          <a:noFill/>
          <a:ln w="38160">
            <a:solidFill>
              <a:srgbClr val="00CC00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 dirty="0">
              <a:latin typeface="Calibri"/>
            </a:endParaRPr>
          </a:p>
        </p:txBody>
      </p:sp>
      <p:sp>
        <p:nvSpPr>
          <p:cNvPr id="35890" name="Freeform 49"/>
          <p:cNvSpPr>
            <a:spLocks/>
          </p:cNvSpPr>
          <p:nvPr/>
        </p:nvSpPr>
        <p:spPr bwMode="auto">
          <a:xfrm>
            <a:off x="2721769" y="2995613"/>
            <a:ext cx="1300163" cy="336947"/>
          </a:xfrm>
          <a:custGeom>
            <a:avLst/>
            <a:gdLst>
              <a:gd name="T0" fmla="*/ 0 w 1092"/>
              <a:gd name="T1" fmla="*/ 0 h 283"/>
              <a:gd name="T2" fmla="*/ 2147483647 w 1092"/>
              <a:gd name="T3" fmla="*/ 2147483647 h 283"/>
              <a:gd name="T4" fmla="*/ 2147483647 w 1092"/>
              <a:gd name="T5" fmla="*/ 2147483647 h 283"/>
              <a:gd name="T6" fmla="*/ 2147483647 w 1092"/>
              <a:gd name="T7" fmla="*/ 2147483647 h 283"/>
              <a:gd name="T8" fmla="*/ 2147483647 w 1092"/>
              <a:gd name="T9" fmla="*/ 2147483647 h 283"/>
              <a:gd name="T10" fmla="*/ 2147483647 w 1092"/>
              <a:gd name="T11" fmla="*/ 2147483647 h 28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092"/>
              <a:gd name="T19" fmla="*/ 0 h 283"/>
              <a:gd name="T20" fmla="*/ 1092 w 1092"/>
              <a:gd name="T21" fmla="*/ 283 h 28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092" h="283">
                <a:moveTo>
                  <a:pt x="0" y="0"/>
                </a:moveTo>
                <a:cubicBezTo>
                  <a:pt x="47" y="9"/>
                  <a:pt x="84" y="40"/>
                  <a:pt x="130" y="54"/>
                </a:cubicBezTo>
                <a:cubicBezTo>
                  <a:pt x="184" y="96"/>
                  <a:pt x="261" y="129"/>
                  <a:pt x="326" y="147"/>
                </a:cubicBezTo>
                <a:cubicBezTo>
                  <a:pt x="348" y="162"/>
                  <a:pt x="373" y="163"/>
                  <a:pt x="397" y="174"/>
                </a:cubicBezTo>
                <a:cubicBezTo>
                  <a:pt x="439" y="193"/>
                  <a:pt x="481" y="209"/>
                  <a:pt x="527" y="217"/>
                </a:cubicBezTo>
                <a:cubicBezTo>
                  <a:pt x="704" y="283"/>
                  <a:pt x="907" y="272"/>
                  <a:pt x="1092" y="272"/>
                </a:cubicBezTo>
              </a:path>
            </a:pathLst>
          </a:custGeom>
          <a:noFill/>
          <a:ln w="38160">
            <a:solidFill>
              <a:srgbClr val="00CC00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 dirty="0">
              <a:latin typeface="Calibri"/>
            </a:endParaRPr>
          </a:p>
        </p:txBody>
      </p:sp>
      <p:sp>
        <p:nvSpPr>
          <p:cNvPr id="35891" name="Oval 50"/>
          <p:cNvSpPr>
            <a:spLocks noChangeArrowheads="1"/>
          </p:cNvSpPr>
          <p:nvPr/>
        </p:nvSpPr>
        <p:spPr bwMode="auto">
          <a:xfrm>
            <a:off x="4399360" y="2684860"/>
            <a:ext cx="114300" cy="114300"/>
          </a:xfrm>
          <a:prstGeom prst="ellipse">
            <a:avLst/>
          </a:prstGeom>
          <a:noFill/>
          <a:ln w="38160">
            <a:solidFill>
              <a:srgbClr val="00CC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 dirty="0">
              <a:latin typeface="Calibri"/>
            </a:endParaRPr>
          </a:p>
        </p:txBody>
      </p:sp>
      <p:sp>
        <p:nvSpPr>
          <p:cNvPr id="35892" name="Oval 51"/>
          <p:cNvSpPr>
            <a:spLocks noChangeArrowheads="1"/>
          </p:cNvSpPr>
          <p:nvPr/>
        </p:nvSpPr>
        <p:spPr bwMode="auto">
          <a:xfrm>
            <a:off x="4026694" y="2767013"/>
            <a:ext cx="114300" cy="114300"/>
          </a:xfrm>
          <a:prstGeom prst="ellipse">
            <a:avLst/>
          </a:prstGeom>
          <a:noFill/>
          <a:ln w="38160">
            <a:solidFill>
              <a:srgbClr val="00CC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 dirty="0">
              <a:latin typeface="Calibri"/>
            </a:endParaRPr>
          </a:p>
        </p:txBody>
      </p:sp>
      <p:sp>
        <p:nvSpPr>
          <p:cNvPr id="35893" name="Oval 52"/>
          <p:cNvSpPr>
            <a:spLocks noChangeArrowheads="1"/>
          </p:cNvSpPr>
          <p:nvPr/>
        </p:nvSpPr>
        <p:spPr bwMode="auto">
          <a:xfrm>
            <a:off x="4018360" y="3288506"/>
            <a:ext cx="114300" cy="114300"/>
          </a:xfrm>
          <a:prstGeom prst="ellipse">
            <a:avLst/>
          </a:prstGeom>
          <a:noFill/>
          <a:ln w="38160">
            <a:solidFill>
              <a:srgbClr val="00CC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 dirty="0">
              <a:latin typeface="Calibri"/>
            </a:endParaRPr>
          </a:p>
        </p:txBody>
      </p:sp>
      <p:sp>
        <p:nvSpPr>
          <p:cNvPr id="35894" name="Text Box 53"/>
          <p:cNvSpPr txBox="1">
            <a:spLocks noChangeArrowheads="1"/>
          </p:cNvSpPr>
          <p:nvPr/>
        </p:nvSpPr>
        <p:spPr bwMode="auto">
          <a:xfrm>
            <a:off x="5322094" y="1054894"/>
            <a:ext cx="2524125" cy="297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endParaRPr lang="en-US" sz="1800" dirty="0">
              <a:latin typeface="Calibri"/>
            </a:endParaRPr>
          </a:p>
        </p:txBody>
      </p:sp>
      <p:sp>
        <p:nvSpPr>
          <p:cNvPr id="35895" name="Text Box 54"/>
          <p:cNvSpPr txBox="1">
            <a:spLocks noChangeArrowheads="1"/>
          </p:cNvSpPr>
          <p:nvPr/>
        </p:nvSpPr>
        <p:spPr bwMode="auto">
          <a:xfrm>
            <a:off x="4176713" y="922155"/>
            <a:ext cx="3726656" cy="2194544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 w="28440">
            <a:solidFill>
              <a:srgbClr val="000000"/>
            </a:solidFill>
            <a:miter lim="800000"/>
            <a:headEnd/>
            <a:tailEnd/>
          </a:ln>
        </p:spPr>
        <p:txBody>
          <a:bodyPr lIns="67500" tIns="35100" rIns="67500" bIns="35100">
            <a:spAutoFit/>
          </a:bodyPr>
          <a:lstStyle>
            <a:lvl1pPr marL="233363" indent="-233363">
              <a:tabLst>
                <a:tab pos="457200" algn="l"/>
                <a:tab pos="1371600" algn="l"/>
                <a:tab pos="2286000" algn="l"/>
                <a:tab pos="3200400" algn="l"/>
                <a:tab pos="4114800" algn="l"/>
                <a:tab pos="5029200" algn="l"/>
                <a:tab pos="5943600" algn="l"/>
                <a:tab pos="6858000" algn="l"/>
                <a:tab pos="7772400" algn="l"/>
                <a:tab pos="8686800" algn="l"/>
                <a:tab pos="9601200" algn="l"/>
                <a:tab pos="105156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tabLst>
                <a:tab pos="457200" algn="l"/>
                <a:tab pos="1371600" algn="l"/>
                <a:tab pos="2286000" algn="l"/>
                <a:tab pos="3200400" algn="l"/>
                <a:tab pos="4114800" algn="l"/>
                <a:tab pos="5029200" algn="l"/>
                <a:tab pos="5943600" algn="l"/>
                <a:tab pos="6858000" algn="l"/>
                <a:tab pos="7772400" algn="l"/>
                <a:tab pos="8686800" algn="l"/>
                <a:tab pos="9601200" algn="l"/>
                <a:tab pos="105156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tabLst>
                <a:tab pos="457200" algn="l"/>
                <a:tab pos="1371600" algn="l"/>
                <a:tab pos="2286000" algn="l"/>
                <a:tab pos="3200400" algn="l"/>
                <a:tab pos="4114800" algn="l"/>
                <a:tab pos="5029200" algn="l"/>
                <a:tab pos="5943600" algn="l"/>
                <a:tab pos="6858000" algn="l"/>
                <a:tab pos="7772400" algn="l"/>
                <a:tab pos="8686800" algn="l"/>
                <a:tab pos="9601200" algn="l"/>
                <a:tab pos="105156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tabLst>
                <a:tab pos="457200" algn="l"/>
                <a:tab pos="1371600" algn="l"/>
                <a:tab pos="2286000" algn="l"/>
                <a:tab pos="3200400" algn="l"/>
                <a:tab pos="4114800" algn="l"/>
                <a:tab pos="5029200" algn="l"/>
                <a:tab pos="5943600" algn="l"/>
                <a:tab pos="6858000" algn="l"/>
                <a:tab pos="7772400" algn="l"/>
                <a:tab pos="8686800" algn="l"/>
                <a:tab pos="9601200" algn="l"/>
                <a:tab pos="105156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tabLst>
                <a:tab pos="457200" algn="l"/>
                <a:tab pos="1371600" algn="l"/>
                <a:tab pos="2286000" algn="l"/>
                <a:tab pos="3200400" algn="l"/>
                <a:tab pos="4114800" algn="l"/>
                <a:tab pos="5029200" algn="l"/>
                <a:tab pos="5943600" algn="l"/>
                <a:tab pos="6858000" algn="l"/>
                <a:tab pos="7772400" algn="l"/>
                <a:tab pos="8686800" algn="l"/>
                <a:tab pos="9601200" algn="l"/>
                <a:tab pos="105156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1371600" algn="l"/>
                <a:tab pos="2286000" algn="l"/>
                <a:tab pos="3200400" algn="l"/>
                <a:tab pos="4114800" algn="l"/>
                <a:tab pos="5029200" algn="l"/>
                <a:tab pos="5943600" algn="l"/>
                <a:tab pos="6858000" algn="l"/>
                <a:tab pos="7772400" algn="l"/>
                <a:tab pos="8686800" algn="l"/>
                <a:tab pos="9601200" algn="l"/>
                <a:tab pos="105156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1371600" algn="l"/>
                <a:tab pos="2286000" algn="l"/>
                <a:tab pos="3200400" algn="l"/>
                <a:tab pos="4114800" algn="l"/>
                <a:tab pos="5029200" algn="l"/>
                <a:tab pos="5943600" algn="l"/>
                <a:tab pos="6858000" algn="l"/>
                <a:tab pos="7772400" algn="l"/>
                <a:tab pos="8686800" algn="l"/>
                <a:tab pos="9601200" algn="l"/>
                <a:tab pos="105156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1371600" algn="l"/>
                <a:tab pos="2286000" algn="l"/>
                <a:tab pos="3200400" algn="l"/>
                <a:tab pos="4114800" algn="l"/>
                <a:tab pos="5029200" algn="l"/>
                <a:tab pos="5943600" algn="l"/>
                <a:tab pos="6858000" algn="l"/>
                <a:tab pos="7772400" algn="l"/>
                <a:tab pos="8686800" algn="l"/>
                <a:tab pos="9601200" algn="l"/>
                <a:tab pos="105156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1371600" algn="l"/>
                <a:tab pos="2286000" algn="l"/>
                <a:tab pos="3200400" algn="l"/>
                <a:tab pos="4114800" algn="l"/>
                <a:tab pos="5029200" algn="l"/>
                <a:tab pos="5943600" algn="l"/>
                <a:tab pos="6858000" algn="l"/>
                <a:tab pos="7772400" algn="l"/>
                <a:tab pos="8686800" algn="l"/>
                <a:tab pos="9601200" algn="l"/>
                <a:tab pos="105156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spcBef>
                <a:spcPts val="938"/>
              </a:spcBef>
              <a:buFont typeface="Times New Roman" charset="0"/>
              <a:buAutoNum type="arabicPeriod"/>
            </a:pPr>
            <a:r>
              <a:rPr lang="en-US" sz="1650" dirty="0">
                <a:solidFill>
                  <a:srgbClr val="000000"/>
                </a:solidFill>
                <a:latin typeface="Calibri"/>
              </a:rPr>
              <a:t>Intuitively this feels safest</a:t>
            </a:r>
          </a:p>
          <a:p>
            <a:pPr>
              <a:spcBef>
                <a:spcPts val="938"/>
              </a:spcBef>
              <a:buFont typeface="Times New Roman" charset="0"/>
              <a:buAutoNum type="arabicPeriod"/>
            </a:pPr>
            <a:r>
              <a:rPr lang="en-US" sz="1650" dirty="0">
                <a:solidFill>
                  <a:srgbClr val="000000"/>
                </a:solidFill>
                <a:latin typeface="Calibri"/>
              </a:rPr>
              <a:t>Small errors in boundary location unlikely to cause misclassification</a:t>
            </a:r>
          </a:p>
          <a:p>
            <a:pPr>
              <a:spcBef>
                <a:spcPts val="938"/>
              </a:spcBef>
              <a:buFont typeface="Times New Roman" charset="0"/>
              <a:buAutoNum type="arabicPeriod"/>
            </a:pPr>
            <a:r>
              <a:rPr lang="en-US" sz="1650" dirty="0">
                <a:solidFill>
                  <a:srgbClr val="000000"/>
                </a:solidFill>
                <a:latin typeface="Calibri"/>
              </a:rPr>
              <a:t>LOOCV is easy since model is immune to removal of non-support-vector </a:t>
            </a:r>
            <a:r>
              <a:rPr lang="en-US" sz="1650" dirty="0" err="1">
                <a:solidFill>
                  <a:srgbClr val="000000"/>
                </a:solidFill>
                <a:latin typeface="Calibri"/>
              </a:rPr>
              <a:t>datapoints</a:t>
            </a:r>
            <a:endParaRPr lang="en-US" sz="1650" dirty="0">
              <a:solidFill>
                <a:srgbClr val="000000"/>
              </a:solidFill>
              <a:latin typeface="Calibri"/>
            </a:endParaRPr>
          </a:p>
          <a:p>
            <a:pPr>
              <a:spcBef>
                <a:spcPts val="938"/>
              </a:spcBef>
              <a:buFont typeface="Times New Roman" charset="0"/>
              <a:buAutoNum type="arabicPeriod"/>
            </a:pPr>
            <a:r>
              <a:rPr lang="en-US" sz="1650" dirty="0">
                <a:solidFill>
                  <a:srgbClr val="000000"/>
                </a:solidFill>
                <a:latin typeface="Calibri"/>
              </a:rPr>
              <a:t>Empirically it works very very well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314450" y="4778599"/>
            <a:ext cx="292330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rgbClr val="000000"/>
                </a:solidFill>
                <a:latin typeface="Calibri"/>
              </a:rPr>
              <a:t>LOOCV = leave one out cross validation</a:t>
            </a:r>
            <a:endParaRPr lang="en-US" sz="1350" dirty="0">
              <a:latin typeface="Calibri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Footer Placeholder 3"/>
          <p:cNvSpPr>
            <a:spLocks noGrp="1"/>
          </p:cNvSpPr>
          <p:nvPr>
            <p:ph type="ftr" sz="quarter" idx="4294967295"/>
          </p:nvPr>
        </p:nvSpPr>
        <p:spPr bwMode="auto">
          <a:xfrm>
            <a:off x="5829300" y="4914900"/>
            <a:ext cx="2171700" cy="2286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8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557213" indent="-214313">
              <a:defRPr sz="1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857250" indent="-171450">
              <a:defRPr sz="1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200150" indent="-171450">
              <a:defRPr sz="1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1543050" indent="-171450">
              <a:defRPr sz="1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r"/>
            <a:r>
              <a:rPr lang="en-US" sz="750">
                <a:latin typeface="Calibri"/>
              </a:rPr>
              <a:t>Copyright © 2001, 2003, Andrew W. Moore</a:t>
            </a:r>
            <a:endParaRPr lang="en-US" sz="750" dirty="0">
              <a:latin typeface="Calibri"/>
            </a:endParaRPr>
          </a:p>
        </p:txBody>
      </p:sp>
      <p:sp>
        <p:nvSpPr>
          <p:cNvPr id="37890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1156795" y="801838"/>
            <a:ext cx="6400800" cy="527447"/>
          </a:xfrm>
        </p:spPr>
        <p:txBody>
          <a:bodyPr>
            <a:normAutofit fontScale="90000"/>
          </a:bodyPr>
          <a:lstStyle/>
          <a:p>
            <a:pPr>
              <a:tabLst>
                <a:tab pos="0" algn="l"/>
                <a:tab pos="685800" algn="l"/>
                <a:tab pos="1371600" algn="l"/>
                <a:tab pos="2057400" algn="l"/>
                <a:tab pos="2743200" algn="l"/>
                <a:tab pos="3429000" algn="l"/>
                <a:tab pos="4114800" algn="l"/>
                <a:tab pos="4800600" algn="l"/>
                <a:tab pos="5486400" algn="l"/>
                <a:tab pos="6172200" algn="l"/>
                <a:tab pos="6858000" algn="l"/>
                <a:tab pos="7543800" algn="l"/>
              </a:tabLst>
            </a:pPr>
            <a:r>
              <a:rPr lang="en-US" dirty="0">
                <a:ea typeface="ＭＳ Ｐゴシック" charset="0"/>
                <a:cs typeface="ＭＳ Ｐゴシック" charset="0"/>
              </a:rPr>
              <a:t>Specifying a line and margin</a:t>
            </a:r>
          </a:p>
        </p:txBody>
      </p:sp>
      <p:sp>
        <p:nvSpPr>
          <p:cNvPr id="37891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1314450" y="3402807"/>
            <a:ext cx="6430566" cy="1454944"/>
          </a:xfrm>
        </p:spPr>
        <p:txBody>
          <a:bodyPr/>
          <a:lstStyle/>
          <a:p>
            <a:pPr marL="255985" indent="-255985">
              <a:buSzPct val="60000"/>
              <a:buFont typeface="Tahoma" charset="0"/>
              <a:buChar char="•"/>
              <a:tabLst>
                <a:tab pos="683419" algn="l"/>
                <a:tab pos="1369219" algn="l"/>
                <a:tab pos="2055019" algn="l"/>
                <a:tab pos="2740819" algn="l"/>
                <a:tab pos="3426619" algn="l"/>
                <a:tab pos="4112419" algn="l"/>
                <a:tab pos="4798219" algn="l"/>
                <a:tab pos="5484019" algn="l"/>
                <a:tab pos="6169819" algn="l"/>
                <a:tab pos="6855619" algn="l"/>
                <a:tab pos="7541419" algn="l"/>
              </a:tabLst>
            </a:pPr>
            <a:r>
              <a:rPr lang="en-US" sz="2400" dirty="0">
                <a:ea typeface="ＭＳ Ｐゴシック" charset="0"/>
                <a:cs typeface="ＭＳ Ｐゴシック" charset="0"/>
              </a:rPr>
              <a:t>How do we represent this mathematically?</a:t>
            </a:r>
          </a:p>
          <a:p>
            <a:pPr marL="255985" indent="-255985">
              <a:buSzPct val="60000"/>
              <a:buFont typeface="Tahoma" charset="0"/>
              <a:buChar char="•"/>
              <a:tabLst>
                <a:tab pos="683419" algn="l"/>
                <a:tab pos="1369219" algn="l"/>
                <a:tab pos="2055019" algn="l"/>
                <a:tab pos="2740819" algn="l"/>
                <a:tab pos="3426619" algn="l"/>
                <a:tab pos="4112419" algn="l"/>
                <a:tab pos="4798219" algn="l"/>
                <a:tab pos="5484019" algn="l"/>
                <a:tab pos="6169819" algn="l"/>
                <a:tab pos="6855619" algn="l"/>
                <a:tab pos="7541419" algn="l"/>
              </a:tabLst>
            </a:pPr>
            <a:r>
              <a:rPr lang="en-US" sz="2400" dirty="0">
                <a:ea typeface="ＭＳ Ｐゴシック" charset="0"/>
                <a:cs typeface="ＭＳ Ｐゴシック" charset="0"/>
              </a:rPr>
              <a:t>…in </a:t>
            </a:r>
            <a:r>
              <a:rPr lang="en-US" sz="2400" i="1" dirty="0">
                <a:ea typeface="ＭＳ Ｐゴシック" charset="0"/>
                <a:cs typeface="ＭＳ Ｐゴシック" charset="0"/>
              </a:rPr>
              <a:t>m</a:t>
            </a:r>
            <a:r>
              <a:rPr lang="en-US" sz="2400" dirty="0">
                <a:ea typeface="ＭＳ Ｐゴシック" charset="0"/>
                <a:cs typeface="ＭＳ Ｐゴシック" charset="0"/>
              </a:rPr>
              <a:t> input dimensions?</a:t>
            </a:r>
          </a:p>
        </p:txBody>
      </p:sp>
      <p:sp>
        <p:nvSpPr>
          <p:cNvPr id="37892" name="Line 3"/>
          <p:cNvSpPr>
            <a:spLocks noChangeShapeType="1"/>
          </p:cNvSpPr>
          <p:nvPr/>
        </p:nvSpPr>
        <p:spPr bwMode="auto">
          <a:xfrm flipV="1">
            <a:off x="2823670" y="1538836"/>
            <a:ext cx="1991916" cy="1002506"/>
          </a:xfrm>
          <a:prstGeom prst="line">
            <a:avLst/>
          </a:prstGeom>
          <a:noFill/>
          <a:ln w="126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350" dirty="0">
              <a:latin typeface="Calibri"/>
            </a:endParaRPr>
          </a:p>
        </p:txBody>
      </p:sp>
      <p:sp>
        <p:nvSpPr>
          <p:cNvPr id="37893" name="Line 4"/>
          <p:cNvSpPr>
            <a:spLocks noChangeShapeType="1"/>
          </p:cNvSpPr>
          <p:nvPr/>
        </p:nvSpPr>
        <p:spPr bwMode="auto">
          <a:xfrm flipV="1">
            <a:off x="2932018" y="1756720"/>
            <a:ext cx="1991915" cy="1002506"/>
          </a:xfrm>
          <a:prstGeom prst="line">
            <a:avLst/>
          </a:prstGeom>
          <a:noFill/>
          <a:ln w="254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350" dirty="0">
              <a:latin typeface="Calibri"/>
            </a:endParaRPr>
          </a:p>
        </p:txBody>
      </p:sp>
      <p:sp>
        <p:nvSpPr>
          <p:cNvPr id="37894" name="Line 5"/>
          <p:cNvSpPr>
            <a:spLocks noChangeShapeType="1"/>
          </p:cNvSpPr>
          <p:nvPr/>
        </p:nvSpPr>
        <p:spPr bwMode="auto">
          <a:xfrm flipV="1">
            <a:off x="3041555" y="1973414"/>
            <a:ext cx="1991915" cy="1002506"/>
          </a:xfrm>
          <a:prstGeom prst="line">
            <a:avLst/>
          </a:prstGeom>
          <a:noFill/>
          <a:ln w="12600">
            <a:solidFill>
              <a:srgbClr val="3333CC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350" dirty="0">
              <a:latin typeface="Calibri"/>
            </a:endParaRPr>
          </a:p>
        </p:txBody>
      </p:sp>
      <p:sp>
        <p:nvSpPr>
          <p:cNvPr id="37895" name="Text Box 6"/>
          <p:cNvSpPr txBox="1">
            <a:spLocks noChangeArrowheads="1"/>
          </p:cNvSpPr>
          <p:nvPr/>
        </p:nvSpPr>
        <p:spPr bwMode="auto">
          <a:xfrm>
            <a:off x="5157295" y="1386435"/>
            <a:ext cx="1085850" cy="3017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7500" tIns="35100" rIns="67500" bIns="35100">
            <a:spAutoFit/>
          </a:bodyPr>
          <a:lstStyle>
            <a:lvl1pPr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spcBef>
                <a:spcPts val="938"/>
              </a:spcBef>
            </a:pPr>
            <a:r>
              <a:rPr lang="en-US" sz="1500" dirty="0">
                <a:solidFill>
                  <a:srgbClr val="FF0000"/>
                </a:solidFill>
                <a:latin typeface="Calibri"/>
              </a:rPr>
              <a:t>Plus-Plane</a:t>
            </a:r>
          </a:p>
        </p:txBody>
      </p:sp>
      <p:sp>
        <p:nvSpPr>
          <p:cNvPr id="37896" name="Text Box 7"/>
          <p:cNvSpPr txBox="1">
            <a:spLocks noChangeArrowheads="1"/>
          </p:cNvSpPr>
          <p:nvPr/>
        </p:nvSpPr>
        <p:spPr bwMode="auto">
          <a:xfrm>
            <a:off x="5671645" y="1957935"/>
            <a:ext cx="1485900" cy="3017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7500" tIns="35100" rIns="67500" bIns="35100">
            <a:spAutoFit/>
          </a:bodyPr>
          <a:lstStyle>
            <a:lvl1pPr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spcBef>
                <a:spcPts val="938"/>
              </a:spcBef>
            </a:pPr>
            <a:r>
              <a:rPr lang="en-US" sz="1500" dirty="0">
                <a:solidFill>
                  <a:srgbClr val="3333CC"/>
                </a:solidFill>
                <a:latin typeface="Calibri"/>
              </a:rPr>
              <a:t>Minus-Plane</a:t>
            </a:r>
          </a:p>
        </p:txBody>
      </p:sp>
      <p:sp>
        <p:nvSpPr>
          <p:cNvPr id="37897" name="Freeform 8"/>
          <p:cNvSpPr>
            <a:spLocks/>
          </p:cNvSpPr>
          <p:nvPr/>
        </p:nvSpPr>
        <p:spPr bwMode="auto">
          <a:xfrm>
            <a:off x="4923933" y="2023420"/>
            <a:ext cx="791766" cy="113109"/>
          </a:xfrm>
          <a:custGeom>
            <a:avLst/>
            <a:gdLst>
              <a:gd name="T0" fmla="*/ 2147483647 w 665"/>
              <a:gd name="T1" fmla="*/ 2147483647 h 95"/>
              <a:gd name="T2" fmla="*/ 2147483647 w 665"/>
              <a:gd name="T3" fmla="*/ 2147483647 h 95"/>
              <a:gd name="T4" fmla="*/ 2147483647 w 665"/>
              <a:gd name="T5" fmla="*/ 2147483647 h 95"/>
              <a:gd name="T6" fmla="*/ 2147483647 w 665"/>
              <a:gd name="T7" fmla="*/ 2147483647 h 95"/>
              <a:gd name="T8" fmla="*/ 0 w 665"/>
              <a:gd name="T9" fmla="*/ 0 h 9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65"/>
              <a:gd name="T16" fmla="*/ 0 h 95"/>
              <a:gd name="T17" fmla="*/ 665 w 665"/>
              <a:gd name="T18" fmla="*/ 95 h 9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65" h="95">
                <a:moveTo>
                  <a:pt x="665" y="74"/>
                </a:moveTo>
                <a:cubicBezTo>
                  <a:pt x="347" y="95"/>
                  <a:pt x="517" y="91"/>
                  <a:pt x="155" y="82"/>
                </a:cubicBezTo>
                <a:cubicBezTo>
                  <a:pt x="119" y="74"/>
                  <a:pt x="87" y="63"/>
                  <a:pt x="52" y="52"/>
                </a:cubicBezTo>
                <a:cubicBezTo>
                  <a:pt x="37" y="42"/>
                  <a:pt x="14" y="40"/>
                  <a:pt x="8" y="23"/>
                </a:cubicBezTo>
                <a:cubicBezTo>
                  <a:pt x="5" y="15"/>
                  <a:pt x="0" y="0"/>
                  <a:pt x="0" y="0"/>
                </a:cubicBezTo>
              </a:path>
            </a:pathLst>
          </a:custGeom>
          <a:noFill/>
          <a:ln w="38160">
            <a:solidFill>
              <a:srgbClr val="3333CC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 dirty="0">
              <a:latin typeface="Calibri"/>
            </a:endParaRPr>
          </a:p>
        </p:txBody>
      </p:sp>
      <p:sp>
        <p:nvSpPr>
          <p:cNvPr id="37898" name="Freeform 9"/>
          <p:cNvSpPr>
            <a:spLocks/>
          </p:cNvSpPr>
          <p:nvPr/>
        </p:nvSpPr>
        <p:spPr bwMode="auto">
          <a:xfrm>
            <a:off x="4686998" y="1575745"/>
            <a:ext cx="519113" cy="96440"/>
          </a:xfrm>
          <a:custGeom>
            <a:avLst/>
            <a:gdLst>
              <a:gd name="T0" fmla="*/ 2147483647 w 436"/>
              <a:gd name="T1" fmla="*/ 0 h 81"/>
              <a:gd name="T2" fmla="*/ 2147483647 w 436"/>
              <a:gd name="T3" fmla="*/ 2147483647 h 81"/>
              <a:gd name="T4" fmla="*/ 2147483647 w 436"/>
              <a:gd name="T5" fmla="*/ 2147483647 h 81"/>
              <a:gd name="T6" fmla="*/ 2147483647 w 436"/>
              <a:gd name="T7" fmla="*/ 2147483647 h 81"/>
              <a:gd name="T8" fmla="*/ 2147483647 w 436"/>
              <a:gd name="T9" fmla="*/ 2147483647 h 81"/>
              <a:gd name="T10" fmla="*/ 0 w 436"/>
              <a:gd name="T11" fmla="*/ 2147483647 h 81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436"/>
              <a:gd name="T19" fmla="*/ 0 h 81"/>
              <a:gd name="T20" fmla="*/ 436 w 436"/>
              <a:gd name="T21" fmla="*/ 81 h 81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436" h="81">
                <a:moveTo>
                  <a:pt x="436" y="0"/>
                </a:moveTo>
                <a:cubicBezTo>
                  <a:pt x="411" y="8"/>
                  <a:pt x="394" y="21"/>
                  <a:pt x="369" y="29"/>
                </a:cubicBezTo>
                <a:cubicBezTo>
                  <a:pt x="340" y="49"/>
                  <a:pt x="308" y="59"/>
                  <a:pt x="273" y="66"/>
                </a:cubicBezTo>
                <a:cubicBezTo>
                  <a:pt x="246" y="71"/>
                  <a:pt x="192" y="81"/>
                  <a:pt x="192" y="81"/>
                </a:cubicBezTo>
                <a:cubicBezTo>
                  <a:pt x="127" y="76"/>
                  <a:pt x="110" y="75"/>
                  <a:pt x="59" y="59"/>
                </a:cubicBezTo>
                <a:cubicBezTo>
                  <a:pt x="38" y="45"/>
                  <a:pt x="23" y="26"/>
                  <a:pt x="0" y="15"/>
                </a:cubicBezTo>
              </a:path>
            </a:pathLst>
          </a:custGeom>
          <a:noFill/>
          <a:ln w="3816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 dirty="0">
              <a:latin typeface="Calibri"/>
            </a:endParaRPr>
          </a:p>
        </p:txBody>
      </p:sp>
      <p:sp>
        <p:nvSpPr>
          <p:cNvPr id="37899" name="Text Box 10"/>
          <p:cNvSpPr txBox="1">
            <a:spLocks noChangeArrowheads="1"/>
          </p:cNvSpPr>
          <p:nvPr/>
        </p:nvSpPr>
        <p:spPr bwMode="auto">
          <a:xfrm>
            <a:off x="5843095" y="1672185"/>
            <a:ext cx="1828800" cy="3017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7500" tIns="35100" rIns="67500" bIns="35100">
            <a:spAutoFit/>
          </a:bodyPr>
          <a:lstStyle>
            <a:lvl1pPr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spcBef>
                <a:spcPts val="938"/>
              </a:spcBef>
            </a:pPr>
            <a:r>
              <a:rPr lang="en-US" sz="1500" dirty="0">
                <a:solidFill>
                  <a:srgbClr val="000000"/>
                </a:solidFill>
                <a:latin typeface="Calibri"/>
              </a:rPr>
              <a:t>Classifier Boundary</a:t>
            </a:r>
          </a:p>
        </p:txBody>
      </p:sp>
      <p:sp>
        <p:nvSpPr>
          <p:cNvPr id="37900" name="Freeform 11"/>
          <p:cNvSpPr>
            <a:spLocks/>
          </p:cNvSpPr>
          <p:nvPr/>
        </p:nvSpPr>
        <p:spPr bwMode="auto">
          <a:xfrm>
            <a:off x="4783439" y="1830538"/>
            <a:ext cx="1098947" cy="52388"/>
          </a:xfrm>
          <a:custGeom>
            <a:avLst/>
            <a:gdLst>
              <a:gd name="T0" fmla="*/ 2147483647 w 923"/>
              <a:gd name="T1" fmla="*/ 0 h 44"/>
              <a:gd name="T2" fmla="*/ 2147483647 w 923"/>
              <a:gd name="T3" fmla="*/ 2147483647 h 44"/>
              <a:gd name="T4" fmla="*/ 2147483647 w 923"/>
              <a:gd name="T5" fmla="*/ 2147483647 h 44"/>
              <a:gd name="T6" fmla="*/ 0 w 923"/>
              <a:gd name="T7" fmla="*/ 2147483647 h 44"/>
              <a:gd name="T8" fmla="*/ 0 60000 65536"/>
              <a:gd name="T9" fmla="*/ 0 60000 65536"/>
              <a:gd name="T10" fmla="*/ 0 60000 65536"/>
              <a:gd name="T11" fmla="*/ 0 60000 65536"/>
              <a:gd name="T12" fmla="*/ 0 w 923"/>
              <a:gd name="T13" fmla="*/ 0 h 44"/>
              <a:gd name="T14" fmla="*/ 923 w 923"/>
              <a:gd name="T15" fmla="*/ 44 h 4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923" h="44">
                <a:moveTo>
                  <a:pt x="923" y="0"/>
                </a:moveTo>
                <a:cubicBezTo>
                  <a:pt x="857" y="34"/>
                  <a:pt x="782" y="37"/>
                  <a:pt x="709" y="44"/>
                </a:cubicBezTo>
                <a:cubicBezTo>
                  <a:pt x="593" y="42"/>
                  <a:pt x="478" y="42"/>
                  <a:pt x="362" y="37"/>
                </a:cubicBezTo>
                <a:cubicBezTo>
                  <a:pt x="241" y="32"/>
                  <a:pt x="122" y="7"/>
                  <a:pt x="0" y="7"/>
                </a:cubicBezTo>
              </a:path>
            </a:pathLst>
          </a:custGeom>
          <a:noFill/>
          <a:ln w="3816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 dirty="0">
              <a:latin typeface="Calibri"/>
            </a:endParaRPr>
          </a:p>
        </p:txBody>
      </p:sp>
      <p:sp>
        <p:nvSpPr>
          <p:cNvPr id="37901" name="Text Box 12"/>
          <p:cNvSpPr txBox="1">
            <a:spLocks noChangeArrowheads="1"/>
          </p:cNvSpPr>
          <p:nvPr/>
        </p:nvSpPr>
        <p:spPr bwMode="auto">
          <a:xfrm rot="-1620000">
            <a:off x="2299795" y="1786240"/>
            <a:ext cx="2286000" cy="3017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7500" tIns="35100" rIns="67500" bIns="35100">
            <a:spAutoFit/>
          </a:bodyPr>
          <a:lstStyle>
            <a:lvl1pPr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>
              <a:spcBef>
                <a:spcPts val="938"/>
              </a:spcBef>
            </a:pPr>
            <a:r>
              <a:rPr lang="ja-JP" altLang="en-US" sz="1500" dirty="0">
                <a:solidFill>
                  <a:srgbClr val="FF0000"/>
                </a:solidFill>
                <a:latin typeface="Calibri"/>
              </a:rPr>
              <a:t>“</a:t>
            </a:r>
            <a:r>
              <a:rPr lang="en-US" altLang="ja-JP" sz="1500" dirty="0">
                <a:solidFill>
                  <a:srgbClr val="FF0000"/>
                </a:solidFill>
                <a:latin typeface="Calibri"/>
              </a:rPr>
              <a:t>Predict Class = +1</a:t>
            </a:r>
            <a:r>
              <a:rPr lang="ja-JP" altLang="en-US" sz="1500" dirty="0">
                <a:solidFill>
                  <a:srgbClr val="FF0000"/>
                </a:solidFill>
                <a:latin typeface="Calibri"/>
              </a:rPr>
              <a:t>”</a:t>
            </a:r>
            <a:r>
              <a:rPr lang="en-US" altLang="ja-JP" sz="1500" dirty="0">
                <a:solidFill>
                  <a:srgbClr val="FF0000"/>
                </a:solidFill>
                <a:latin typeface="Calibri"/>
              </a:rPr>
              <a:t> zone</a:t>
            </a:r>
            <a:endParaRPr lang="en-US" sz="1500" dirty="0">
              <a:solidFill>
                <a:srgbClr val="FF0000"/>
              </a:solidFill>
              <a:latin typeface="Calibri"/>
            </a:endParaRPr>
          </a:p>
        </p:txBody>
      </p:sp>
      <p:sp>
        <p:nvSpPr>
          <p:cNvPr id="37902" name="Text Box 13"/>
          <p:cNvSpPr txBox="1">
            <a:spLocks noChangeArrowheads="1"/>
          </p:cNvSpPr>
          <p:nvPr/>
        </p:nvSpPr>
        <p:spPr bwMode="auto">
          <a:xfrm rot="-1620000">
            <a:off x="3105848" y="2553002"/>
            <a:ext cx="2165747" cy="3017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7500" tIns="35100" rIns="67500" bIns="35100">
            <a:spAutoFit/>
          </a:bodyPr>
          <a:lstStyle>
            <a:lvl1pPr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>
              <a:spcBef>
                <a:spcPts val="938"/>
              </a:spcBef>
            </a:pPr>
            <a:r>
              <a:rPr lang="ja-JP" altLang="en-US" sz="1500" dirty="0">
                <a:solidFill>
                  <a:srgbClr val="3333CC"/>
                </a:solidFill>
                <a:latin typeface="Calibri"/>
              </a:rPr>
              <a:t>“</a:t>
            </a:r>
            <a:r>
              <a:rPr lang="en-US" altLang="ja-JP" sz="1500" dirty="0">
                <a:solidFill>
                  <a:srgbClr val="3333CC"/>
                </a:solidFill>
                <a:latin typeface="Calibri"/>
              </a:rPr>
              <a:t>Predict Class = -1</a:t>
            </a:r>
            <a:r>
              <a:rPr lang="ja-JP" altLang="en-US" sz="1500" dirty="0">
                <a:solidFill>
                  <a:srgbClr val="3333CC"/>
                </a:solidFill>
                <a:latin typeface="Calibri"/>
              </a:rPr>
              <a:t>”</a:t>
            </a:r>
            <a:r>
              <a:rPr lang="en-US" altLang="ja-JP" sz="1500" dirty="0">
                <a:solidFill>
                  <a:srgbClr val="3333CC"/>
                </a:solidFill>
                <a:latin typeface="Calibri"/>
              </a:rPr>
              <a:t> zone</a:t>
            </a:r>
            <a:endParaRPr lang="en-US" sz="1500" dirty="0">
              <a:solidFill>
                <a:srgbClr val="3333CC"/>
              </a:solidFill>
              <a:latin typeface="Calibri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Footer Placeholder 4"/>
          <p:cNvSpPr>
            <a:spLocks noGrp="1"/>
          </p:cNvSpPr>
          <p:nvPr>
            <p:ph type="ftr" sz="quarter" idx="4294967295"/>
          </p:nvPr>
        </p:nvSpPr>
        <p:spPr bwMode="auto">
          <a:xfrm>
            <a:off x="6115050" y="4914900"/>
            <a:ext cx="1885950" cy="2286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8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557213" indent="-214313">
              <a:defRPr sz="1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857250" indent="-171450">
              <a:defRPr sz="1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200150" indent="-171450">
              <a:defRPr sz="1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1543050" indent="-171450">
              <a:defRPr sz="1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r"/>
            <a:r>
              <a:rPr lang="en-US" sz="750">
                <a:latin typeface="Calibri"/>
              </a:rPr>
              <a:t>Copyright © 2001, 2003, Andrew W. Moore</a:t>
            </a:r>
            <a:endParaRPr lang="en-US" sz="750" dirty="0">
              <a:latin typeface="Calibri"/>
            </a:endParaRPr>
          </a:p>
        </p:txBody>
      </p:sp>
      <p:sp>
        <p:nvSpPr>
          <p:cNvPr id="39938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1314450" y="44053"/>
            <a:ext cx="6400800" cy="527447"/>
          </a:xfrm>
        </p:spPr>
        <p:txBody>
          <a:bodyPr>
            <a:normAutofit fontScale="90000"/>
          </a:bodyPr>
          <a:lstStyle/>
          <a:p>
            <a:pPr>
              <a:tabLst>
                <a:tab pos="0" algn="l"/>
                <a:tab pos="685800" algn="l"/>
                <a:tab pos="1371600" algn="l"/>
                <a:tab pos="2057400" algn="l"/>
                <a:tab pos="2743200" algn="l"/>
                <a:tab pos="3429000" algn="l"/>
                <a:tab pos="4114800" algn="l"/>
                <a:tab pos="4800600" algn="l"/>
                <a:tab pos="5486400" algn="l"/>
                <a:tab pos="6172200" algn="l"/>
                <a:tab pos="6858000" algn="l"/>
                <a:tab pos="7543800" algn="l"/>
              </a:tabLst>
            </a:pPr>
            <a:r>
              <a:rPr lang="en-US" dirty="0">
                <a:ea typeface="ＭＳ Ｐゴシック" charset="0"/>
                <a:cs typeface="ＭＳ Ｐゴシック" charset="0"/>
              </a:rPr>
              <a:t>Specifying a line and margin</a:t>
            </a:r>
          </a:p>
        </p:txBody>
      </p:sp>
      <p:sp>
        <p:nvSpPr>
          <p:cNvPr id="39939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1371600" y="2571750"/>
            <a:ext cx="6172200" cy="1007269"/>
          </a:xfrm>
        </p:spPr>
        <p:txBody>
          <a:bodyPr>
            <a:normAutofit fontScale="92500" lnSpcReduction="10000"/>
          </a:bodyPr>
          <a:lstStyle/>
          <a:p>
            <a:pPr marL="255985" indent="-255985">
              <a:spcBef>
                <a:spcPts val="450"/>
              </a:spcBef>
              <a:buSzPct val="60000"/>
              <a:buFont typeface="Tahoma" charset="0"/>
              <a:buChar char="•"/>
              <a:tabLst>
                <a:tab pos="683419" algn="l"/>
                <a:tab pos="1369219" algn="l"/>
                <a:tab pos="2055019" algn="l"/>
                <a:tab pos="2740819" algn="l"/>
                <a:tab pos="3426619" algn="l"/>
                <a:tab pos="4112419" algn="l"/>
                <a:tab pos="4798219" algn="l"/>
                <a:tab pos="5484019" algn="l"/>
                <a:tab pos="6169819" algn="l"/>
                <a:tab pos="6855619" algn="l"/>
                <a:tab pos="7541419" algn="l"/>
              </a:tabLst>
            </a:pPr>
            <a:r>
              <a:rPr lang="en-US" dirty="0">
                <a:ea typeface="ＭＳ Ｐゴシック" charset="0"/>
                <a:cs typeface="ＭＳ Ｐゴシック" charset="0"/>
              </a:rPr>
              <a:t>Plus-plane   =    </a:t>
            </a:r>
            <a:r>
              <a:rPr lang="en-US" i="1" dirty="0">
                <a:ea typeface="ＭＳ Ｐゴシック" charset="0"/>
                <a:cs typeface="ＭＳ Ｐゴシック" charset="0"/>
              </a:rPr>
              <a:t>{ </a:t>
            </a:r>
            <a:r>
              <a:rPr lang="en-US" b="1" i="1" dirty="0">
                <a:ea typeface="ＭＳ Ｐゴシック" charset="0"/>
                <a:cs typeface="ＭＳ Ｐゴシック" charset="0"/>
              </a:rPr>
              <a:t>x</a:t>
            </a:r>
            <a:r>
              <a:rPr lang="en-US" i="1" dirty="0">
                <a:ea typeface="ＭＳ Ｐゴシック" charset="0"/>
                <a:cs typeface="ＭＳ Ｐゴシック" charset="0"/>
              </a:rPr>
              <a:t> : </a:t>
            </a:r>
            <a:r>
              <a:rPr lang="en-US" b="1" i="1" dirty="0">
                <a:ea typeface="ＭＳ Ｐゴシック" charset="0"/>
                <a:cs typeface="ＭＳ Ｐゴシック" charset="0"/>
              </a:rPr>
              <a:t>w</a:t>
            </a:r>
            <a:r>
              <a:rPr lang="en-US" i="1" dirty="0">
                <a:ea typeface="ＭＳ Ｐゴシック" charset="0"/>
                <a:cs typeface="ＭＳ Ｐゴシック" charset="0"/>
              </a:rPr>
              <a:t> . </a:t>
            </a:r>
            <a:r>
              <a:rPr lang="en-US" b="1" i="1" dirty="0">
                <a:ea typeface="ＭＳ Ｐゴシック" charset="0"/>
                <a:cs typeface="ＭＳ Ｐゴシック" charset="0"/>
              </a:rPr>
              <a:t>x</a:t>
            </a:r>
            <a:r>
              <a:rPr lang="en-US" i="1" dirty="0">
                <a:ea typeface="ＭＳ Ｐゴシック" charset="0"/>
                <a:cs typeface="ＭＳ Ｐゴシック" charset="0"/>
              </a:rPr>
              <a:t> + b = +1 }</a:t>
            </a:r>
          </a:p>
          <a:p>
            <a:pPr marL="255985" indent="-255985">
              <a:spcBef>
                <a:spcPts val="450"/>
              </a:spcBef>
              <a:buSzPct val="60000"/>
              <a:buFont typeface="Tahoma" charset="0"/>
              <a:buChar char="•"/>
              <a:tabLst>
                <a:tab pos="683419" algn="l"/>
                <a:tab pos="1369219" algn="l"/>
                <a:tab pos="2055019" algn="l"/>
                <a:tab pos="2740819" algn="l"/>
                <a:tab pos="3426619" algn="l"/>
                <a:tab pos="4112419" algn="l"/>
                <a:tab pos="4798219" algn="l"/>
                <a:tab pos="5484019" algn="l"/>
                <a:tab pos="6169819" algn="l"/>
                <a:tab pos="6855619" algn="l"/>
                <a:tab pos="7541419" algn="l"/>
              </a:tabLst>
            </a:pPr>
            <a:r>
              <a:rPr lang="en-US" dirty="0">
                <a:ea typeface="ＭＳ Ｐゴシック" charset="0"/>
                <a:cs typeface="ＭＳ Ｐゴシック" charset="0"/>
              </a:rPr>
              <a:t>Minus-plane =   </a:t>
            </a:r>
            <a:r>
              <a:rPr lang="en-US" i="1" dirty="0">
                <a:ea typeface="ＭＳ Ｐゴシック" charset="0"/>
                <a:cs typeface="ＭＳ Ｐゴシック" charset="0"/>
              </a:rPr>
              <a:t>{ </a:t>
            </a:r>
            <a:r>
              <a:rPr lang="en-US" b="1" i="1" dirty="0">
                <a:ea typeface="ＭＳ Ｐゴシック" charset="0"/>
                <a:cs typeface="ＭＳ Ｐゴシック" charset="0"/>
              </a:rPr>
              <a:t>x</a:t>
            </a:r>
            <a:r>
              <a:rPr lang="en-US" i="1" dirty="0">
                <a:ea typeface="ＭＳ Ｐゴシック" charset="0"/>
                <a:cs typeface="ＭＳ Ｐゴシック" charset="0"/>
              </a:rPr>
              <a:t> : </a:t>
            </a:r>
            <a:r>
              <a:rPr lang="en-US" b="1" i="1" dirty="0">
                <a:ea typeface="ＭＳ Ｐゴシック" charset="0"/>
                <a:cs typeface="ＭＳ Ｐゴシック" charset="0"/>
              </a:rPr>
              <a:t>w</a:t>
            </a:r>
            <a:r>
              <a:rPr lang="en-US" i="1" dirty="0">
                <a:ea typeface="ＭＳ Ｐゴシック" charset="0"/>
                <a:cs typeface="ＭＳ Ｐゴシック" charset="0"/>
              </a:rPr>
              <a:t> . </a:t>
            </a:r>
            <a:r>
              <a:rPr lang="en-US" b="1" i="1" dirty="0">
                <a:ea typeface="ＭＳ Ｐゴシック" charset="0"/>
                <a:cs typeface="ＭＳ Ｐゴシック" charset="0"/>
              </a:rPr>
              <a:t>x</a:t>
            </a:r>
            <a:r>
              <a:rPr lang="en-US" i="1" dirty="0">
                <a:ea typeface="ＭＳ Ｐゴシック" charset="0"/>
                <a:cs typeface="ＭＳ Ｐゴシック" charset="0"/>
              </a:rPr>
              <a:t> + b = -1 }</a:t>
            </a:r>
          </a:p>
          <a:p>
            <a:pPr marL="255985" indent="-255985">
              <a:spcBef>
                <a:spcPts val="450"/>
              </a:spcBef>
              <a:buSzPct val="60000"/>
              <a:buNone/>
              <a:tabLst>
                <a:tab pos="683419" algn="l"/>
                <a:tab pos="1369219" algn="l"/>
                <a:tab pos="2055019" algn="l"/>
                <a:tab pos="2740819" algn="l"/>
                <a:tab pos="3426619" algn="l"/>
                <a:tab pos="4112419" algn="l"/>
                <a:tab pos="4798219" algn="l"/>
                <a:tab pos="5484019" algn="l"/>
                <a:tab pos="6169819" algn="l"/>
                <a:tab pos="6855619" algn="l"/>
                <a:tab pos="7541419" algn="l"/>
              </a:tabLst>
            </a:pPr>
            <a:endParaRPr lang="en-US" i="1" dirty="0">
              <a:ea typeface="ＭＳ Ｐゴシック" charset="0"/>
              <a:cs typeface="ＭＳ Ｐゴシック" charset="0"/>
            </a:endParaRPr>
          </a:p>
        </p:txBody>
      </p:sp>
      <p:sp>
        <p:nvSpPr>
          <p:cNvPr id="39940" name="Line 3"/>
          <p:cNvSpPr>
            <a:spLocks noChangeShapeType="1"/>
          </p:cNvSpPr>
          <p:nvPr/>
        </p:nvSpPr>
        <p:spPr bwMode="auto">
          <a:xfrm flipV="1">
            <a:off x="2981325" y="781051"/>
            <a:ext cx="1991916" cy="1002506"/>
          </a:xfrm>
          <a:prstGeom prst="line">
            <a:avLst/>
          </a:prstGeom>
          <a:noFill/>
          <a:ln w="126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350" dirty="0">
              <a:latin typeface="Calibri"/>
            </a:endParaRPr>
          </a:p>
        </p:txBody>
      </p:sp>
      <p:sp>
        <p:nvSpPr>
          <p:cNvPr id="39941" name="Line 4"/>
          <p:cNvSpPr>
            <a:spLocks noChangeShapeType="1"/>
          </p:cNvSpPr>
          <p:nvPr/>
        </p:nvSpPr>
        <p:spPr bwMode="auto">
          <a:xfrm flipV="1">
            <a:off x="3089673" y="998935"/>
            <a:ext cx="1991915" cy="1002506"/>
          </a:xfrm>
          <a:prstGeom prst="line">
            <a:avLst/>
          </a:prstGeom>
          <a:noFill/>
          <a:ln w="254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350" dirty="0">
              <a:latin typeface="Calibri"/>
            </a:endParaRPr>
          </a:p>
        </p:txBody>
      </p:sp>
      <p:sp>
        <p:nvSpPr>
          <p:cNvPr id="39942" name="Line 5"/>
          <p:cNvSpPr>
            <a:spLocks noChangeShapeType="1"/>
          </p:cNvSpPr>
          <p:nvPr/>
        </p:nvSpPr>
        <p:spPr bwMode="auto">
          <a:xfrm flipV="1">
            <a:off x="3199210" y="1215629"/>
            <a:ext cx="1991915" cy="1002506"/>
          </a:xfrm>
          <a:prstGeom prst="line">
            <a:avLst/>
          </a:prstGeom>
          <a:noFill/>
          <a:ln w="12600">
            <a:solidFill>
              <a:srgbClr val="3333CC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350" dirty="0">
              <a:latin typeface="Calibri"/>
            </a:endParaRPr>
          </a:p>
        </p:txBody>
      </p:sp>
      <p:sp>
        <p:nvSpPr>
          <p:cNvPr id="39943" name="Text Box 6"/>
          <p:cNvSpPr txBox="1">
            <a:spLocks noChangeArrowheads="1"/>
          </p:cNvSpPr>
          <p:nvPr/>
        </p:nvSpPr>
        <p:spPr bwMode="auto">
          <a:xfrm>
            <a:off x="5314950" y="628650"/>
            <a:ext cx="1085850" cy="3017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7500" tIns="35100" rIns="67500" bIns="35100">
            <a:spAutoFit/>
          </a:bodyPr>
          <a:lstStyle>
            <a:lvl1pPr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spcBef>
                <a:spcPts val="938"/>
              </a:spcBef>
            </a:pPr>
            <a:r>
              <a:rPr lang="en-US" sz="1500" dirty="0">
                <a:solidFill>
                  <a:srgbClr val="FF0000"/>
                </a:solidFill>
                <a:latin typeface="Calibri"/>
              </a:rPr>
              <a:t>Plus-Plane</a:t>
            </a:r>
          </a:p>
        </p:txBody>
      </p:sp>
      <p:sp>
        <p:nvSpPr>
          <p:cNvPr id="39944" name="Text Box 7"/>
          <p:cNvSpPr txBox="1">
            <a:spLocks noChangeArrowheads="1"/>
          </p:cNvSpPr>
          <p:nvPr/>
        </p:nvSpPr>
        <p:spPr bwMode="auto">
          <a:xfrm>
            <a:off x="5829300" y="1200150"/>
            <a:ext cx="1485900" cy="3017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7500" tIns="35100" rIns="67500" bIns="35100">
            <a:spAutoFit/>
          </a:bodyPr>
          <a:lstStyle>
            <a:lvl1pPr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spcBef>
                <a:spcPts val="938"/>
              </a:spcBef>
            </a:pPr>
            <a:r>
              <a:rPr lang="en-US" sz="1500" dirty="0">
                <a:solidFill>
                  <a:srgbClr val="3333CC"/>
                </a:solidFill>
                <a:latin typeface="Calibri"/>
              </a:rPr>
              <a:t>Minus-Plane</a:t>
            </a:r>
          </a:p>
        </p:txBody>
      </p:sp>
      <p:sp>
        <p:nvSpPr>
          <p:cNvPr id="39945" name="Freeform 8"/>
          <p:cNvSpPr>
            <a:spLocks/>
          </p:cNvSpPr>
          <p:nvPr/>
        </p:nvSpPr>
        <p:spPr bwMode="auto">
          <a:xfrm>
            <a:off x="5081588" y="1265635"/>
            <a:ext cx="791766" cy="113109"/>
          </a:xfrm>
          <a:custGeom>
            <a:avLst/>
            <a:gdLst>
              <a:gd name="T0" fmla="*/ 2147483647 w 665"/>
              <a:gd name="T1" fmla="*/ 2147483647 h 95"/>
              <a:gd name="T2" fmla="*/ 2147483647 w 665"/>
              <a:gd name="T3" fmla="*/ 2147483647 h 95"/>
              <a:gd name="T4" fmla="*/ 2147483647 w 665"/>
              <a:gd name="T5" fmla="*/ 2147483647 h 95"/>
              <a:gd name="T6" fmla="*/ 2147483647 w 665"/>
              <a:gd name="T7" fmla="*/ 2147483647 h 95"/>
              <a:gd name="T8" fmla="*/ 0 w 665"/>
              <a:gd name="T9" fmla="*/ 0 h 9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65"/>
              <a:gd name="T16" fmla="*/ 0 h 95"/>
              <a:gd name="T17" fmla="*/ 665 w 665"/>
              <a:gd name="T18" fmla="*/ 95 h 9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65" h="95">
                <a:moveTo>
                  <a:pt x="665" y="74"/>
                </a:moveTo>
                <a:cubicBezTo>
                  <a:pt x="347" y="95"/>
                  <a:pt x="517" y="91"/>
                  <a:pt x="155" y="82"/>
                </a:cubicBezTo>
                <a:cubicBezTo>
                  <a:pt x="119" y="74"/>
                  <a:pt x="87" y="63"/>
                  <a:pt x="52" y="52"/>
                </a:cubicBezTo>
                <a:cubicBezTo>
                  <a:pt x="37" y="42"/>
                  <a:pt x="14" y="40"/>
                  <a:pt x="8" y="23"/>
                </a:cubicBezTo>
                <a:cubicBezTo>
                  <a:pt x="5" y="15"/>
                  <a:pt x="0" y="0"/>
                  <a:pt x="0" y="0"/>
                </a:cubicBezTo>
              </a:path>
            </a:pathLst>
          </a:custGeom>
          <a:noFill/>
          <a:ln w="38160">
            <a:solidFill>
              <a:srgbClr val="3333CC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 dirty="0">
              <a:latin typeface="Calibri"/>
            </a:endParaRPr>
          </a:p>
        </p:txBody>
      </p:sp>
      <p:sp>
        <p:nvSpPr>
          <p:cNvPr id="39946" name="Freeform 9"/>
          <p:cNvSpPr>
            <a:spLocks/>
          </p:cNvSpPr>
          <p:nvPr/>
        </p:nvSpPr>
        <p:spPr bwMode="auto">
          <a:xfrm>
            <a:off x="4844653" y="817960"/>
            <a:ext cx="519113" cy="96440"/>
          </a:xfrm>
          <a:custGeom>
            <a:avLst/>
            <a:gdLst>
              <a:gd name="T0" fmla="*/ 2147483647 w 436"/>
              <a:gd name="T1" fmla="*/ 0 h 81"/>
              <a:gd name="T2" fmla="*/ 2147483647 w 436"/>
              <a:gd name="T3" fmla="*/ 2147483647 h 81"/>
              <a:gd name="T4" fmla="*/ 2147483647 w 436"/>
              <a:gd name="T5" fmla="*/ 2147483647 h 81"/>
              <a:gd name="T6" fmla="*/ 2147483647 w 436"/>
              <a:gd name="T7" fmla="*/ 2147483647 h 81"/>
              <a:gd name="T8" fmla="*/ 2147483647 w 436"/>
              <a:gd name="T9" fmla="*/ 2147483647 h 81"/>
              <a:gd name="T10" fmla="*/ 0 w 436"/>
              <a:gd name="T11" fmla="*/ 2147483647 h 81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436"/>
              <a:gd name="T19" fmla="*/ 0 h 81"/>
              <a:gd name="T20" fmla="*/ 436 w 436"/>
              <a:gd name="T21" fmla="*/ 81 h 81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436" h="81">
                <a:moveTo>
                  <a:pt x="436" y="0"/>
                </a:moveTo>
                <a:cubicBezTo>
                  <a:pt x="411" y="8"/>
                  <a:pt x="394" y="21"/>
                  <a:pt x="369" y="29"/>
                </a:cubicBezTo>
                <a:cubicBezTo>
                  <a:pt x="340" y="49"/>
                  <a:pt x="308" y="59"/>
                  <a:pt x="273" y="66"/>
                </a:cubicBezTo>
                <a:cubicBezTo>
                  <a:pt x="246" y="71"/>
                  <a:pt x="192" y="81"/>
                  <a:pt x="192" y="81"/>
                </a:cubicBezTo>
                <a:cubicBezTo>
                  <a:pt x="127" y="76"/>
                  <a:pt x="110" y="75"/>
                  <a:pt x="59" y="59"/>
                </a:cubicBezTo>
                <a:cubicBezTo>
                  <a:pt x="38" y="45"/>
                  <a:pt x="23" y="26"/>
                  <a:pt x="0" y="15"/>
                </a:cubicBezTo>
              </a:path>
            </a:pathLst>
          </a:custGeom>
          <a:noFill/>
          <a:ln w="3816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 dirty="0">
              <a:latin typeface="Calibri"/>
            </a:endParaRPr>
          </a:p>
        </p:txBody>
      </p:sp>
      <p:sp>
        <p:nvSpPr>
          <p:cNvPr id="39947" name="Text Box 10"/>
          <p:cNvSpPr txBox="1">
            <a:spLocks noChangeArrowheads="1"/>
          </p:cNvSpPr>
          <p:nvPr/>
        </p:nvSpPr>
        <p:spPr bwMode="auto">
          <a:xfrm>
            <a:off x="6000750" y="914400"/>
            <a:ext cx="1828800" cy="3017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7500" tIns="35100" rIns="67500" bIns="35100">
            <a:spAutoFit/>
          </a:bodyPr>
          <a:lstStyle>
            <a:lvl1pPr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spcBef>
                <a:spcPts val="938"/>
              </a:spcBef>
            </a:pPr>
            <a:r>
              <a:rPr lang="en-US" sz="1500" dirty="0">
                <a:solidFill>
                  <a:srgbClr val="000000"/>
                </a:solidFill>
                <a:latin typeface="Calibri"/>
              </a:rPr>
              <a:t>Classifier Boundary</a:t>
            </a:r>
          </a:p>
        </p:txBody>
      </p:sp>
      <p:sp>
        <p:nvSpPr>
          <p:cNvPr id="39948" name="Freeform 11"/>
          <p:cNvSpPr>
            <a:spLocks/>
          </p:cNvSpPr>
          <p:nvPr/>
        </p:nvSpPr>
        <p:spPr bwMode="auto">
          <a:xfrm>
            <a:off x="4941094" y="1072753"/>
            <a:ext cx="1098947" cy="52388"/>
          </a:xfrm>
          <a:custGeom>
            <a:avLst/>
            <a:gdLst>
              <a:gd name="T0" fmla="*/ 2147483647 w 923"/>
              <a:gd name="T1" fmla="*/ 0 h 44"/>
              <a:gd name="T2" fmla="*/ 2147483647 w 923"/>
              <a:gd name="T3" fmla="*/ 2147483647 h 44"/>
              <a:gd name="T4" fmla="*/ 2147483647 w 923"/>
              <a:gd name="T5" fmla="*/ 2147483647 h 44"/>
              <a:gd name="T6" fmla="*/ 0 w 923"/>
              <a:gd name="T7" fmla="*/ 2147483647 h 44"/>
              <a:gd name="T8" fmla="*/ 0 60000 65536"/>
              <a:gd name="T9" fmla="*/ 0 60000 65536"/>
              <a:gd name="T10" fmla="*/ 0 60000 65536"/>
              <a:gd name="T11" fmla="*/ 0 60000 65536"/>
              <a:gd name="T12" fmla="*/ 0 w 923"/>
              <a:gd name="T13" fmla="*/ 0 h 44"/>
              <a:gd name="T14" fmla="*/ 923 w 923"/>
              <a:gd name="T15" fmla="*/ 44 h 4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923" h="44">
                <a:moveTo>
                  <a:pt x="923" y="0"/>
                </a:moveTo>
                <a:cubicBezTo>
                  <a:pt x="857" y="34"/>
                  <a:pt x="782" y="37"/>
                  <a:pt x="709" y="44"/>
                </a:cubicBezTo>
                <a:cubicBezTo>
                  <a:pt x="593" y="42"/>
                  <a:pt x="478" y="42"/>
                  <a:pt x="362" y="37"/>
                </a:cubicBezTo>
                <a:cubicBezTo>
                  <a:pt x="241" y="32"/>
                  <a:pt x="122" y="7"/>
                  <a:pt x="0" y="7"/>
                </a:cubicBezTo>
              </a:path>
            </a:pathLst>
          </a:custGeom>
          <a:noFill/>
          <a:ln w="3816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 dirty="0">
              <a:latin typeface="Calibri"/>
            </a:endParaRPr>
          </a:p>
        </p:txBody>
      </p:sp>
      <p:sp>
        <p:nvSpPr>
          <p:cNvPr id="39949" name="Text Box 12"/>
          <p:cNvSpPr txBox="1">
            <a:spLocks noChangeArrowheads="1"/>
          </p:cNvSpPr>
          <p:nvPr/>
        </p:nvSpPr>
        <p:spPr bwMode="auto">
          <a:xfrm rot="-1620000">
            <a:off x="2457450" y="1028455"/>
            <a:ext cx="2286000" cy="3017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7500" tIns="35100" rIns="67500" bIns="35100">
            <a:spAutoFit/>
          </a:bodyPr>
          <a:lstStyle>
            <a:lvl1pPr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>
              <a:spcBef>
                <a:spcPts val="938"/>
              </a:spcBef>
            </a:pPr>
            <a:r>
              <a:rPr lang="ja-JP" altLang="en-US" sz="1500" dirty="0">
                <a:solidFill>
                  <a:srgbClr val="FF0000"/>
                </a:solidFill>
                <a:latin typeface="Calibri"/>
              </a:rPr>
              <a:t>“</a:t>
            </a:r>
            <a:r>
              <a:rPr lang="en-US" altLang="ja-JP" sz="1500" dirty="0">
                <a:solidFill>
                  <a:srgbClr val="FF0000"/>
                </a:solidFill>
                <a:latin typeface="Calibri"/>
              </a:rPr>
              <a:t>Predict Class = +1</a:t>
            </a:r>
            <a:r>
              <a:rPr lang="ja-JP" altLang="en-US" sz="1500" dirty="0">
                <a:solidFill>
                  <a:srgbClr val="FF0000"/>
                </a:solidFill>
                <a:latin typeface="Calibri"/>
              </a:rPr>
              <a:t>”</a:t>
            </a:r>
            <a:r>
              <a:rPr lang="en-US" altLang="ja-JP" sz="1500" dirty="0">
                <a:solidFill>
                  <a:srgbClr val="FF0000"/>
                </a:solidFill>
                <a:latin typeface="Calibri"/>
              </a:rPr>
              <a:t> zone</a:t>
            </a:r>
            <a:endParaRPr lang="en-US" sz="1500" dirty="0">
              <a:solidFill>
                <a:srgbClr val="FF0000"/>
              </a:solidFill>
              <a:latin typeface="Calibri"/>
            </a:endParaRPr>
          </a:p>
        </p:txBody>
      </p:sp>
      <p:sp>
        <p:nvSpPr>
          <p:cNvPr id="39950" name="Text Box 13"/>
          <p:cNvSpPr txBox="1">
            <a:spLocks noChangeArrowheads="1"/>
          </p:cNvSpPr>
          <p:nvPr/>
        </p:nvSpPr>
        <p:spPr bwMode="auto">
          <a:xfrm rot="-1620000">
            <a:off x="3263503" y="1795217"/>
            <a:ext cx="2165747" cy="3017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7500" tIns="35100" rIns="67500" bIns="35100">
            <a:spAutoFit/>
          </a:bodyPr>
          <a:lstStyle>
            <a:lvl1pPr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>
              <a:spcBef>
                <a:spcPts val="938"/>
              </a:spcBef>
            </a:pPr>
            <a:r>
              <a:rPr lang="ja-JP" altLang="en-US" sz="1500" dirty="0">
                <a:solidFill>
                  <a:srgbClr val="3333CC"/>
                </a:solidFill>
                <a:latin typeface="Calibri"/>
              </a:rPr>
              <a:t>“</a:t>
            </a:r>
            <a:r>
              <a:rPr lang="en-US" altLang="ja-JP" sz="1500" dirty="0">
                <a:solidFill>
                  <a:srgbClr val="3333CC"/>
                </a:solidFill>
                <a:latin typeface="Calibri"/>
              </a:rPr>
              <a:t>Predict Class = -1</a:t>
            </a:r>
            <a:r>
              <a:rPr lang="ja-JP" altLang="en-US" sz="1500" dirty="0">
                <a:solidFill>
                  <a:srgbClr val="3333CC"/>
                </a:solidFill>
                <a:latin typeface="Calibri"/>
              </a:rPr>
              <a:t>”</a:t>
            </a:r>
            <a:r>
              <a:rPr lang="en-US" altLang="ja-JP" sz="1500" dirty="0">
                <a:solidFill>
                  <a:srgbClr val="3333CC"/>
                </a:solidFill>
                <a:latin typeface="Calibri"/>
              </a:rPr>
              <a:t> zone</a:t>
            </a:r>
            <a:endParaRPr lang="en-US" sz="1500" dirty="0">
              <a:solidFill>
                <a:srgbClr val="3333CC"/>
              </a:solidFill>
              <a:latin typeface="Calibri"/>
            </a:endParaRPr>
          </a:p>
        </p:txBody>
      </p:sp>
      <p:graphicFrame>
        <p:nvGraphicFramePr>
          <p:cNvPr id="15374" name="Group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6509380"/>
              </p:ext>
            </p:extLst>
          </p:nvPr>
        </p:nvGraphicFramePr>
        <p:xfrm>
          <a:off x="1727597" y="3540428"/>
          <a:ext cx="5460206" cy="1459707"/>
        </p:xfrm>
        <a:graphic>
          <a:graphicData uri="http://schemas.openxmlformats.org/drawingml/2006/table">
            <a:tbl>
              <a:tblPr/>
              <a:tblGrid>
                <a:gridCol w="13644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668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02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5861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17707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1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charset="0"/>
                          <a:ea typeface="ＭＳ Ｐゴシック" charset="0"/>
                          <a:cs typeface="MS Gothic" charset="0"/>
                        </a:rPr>
                        <a:t>Classify as..</a:t>
                      </a:r>
                    </a:p>
                  </a:txBody>
                  <a:tcPr marL="67500" marR="67500" marT="35084" marB="35084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1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ahoma" charset="0"/>
                          <a:ea typeface="ＭＳ Ｐゴシック" charset="0"/>
                          <a:cs typeface="MS Gothic" charset="0"/>
                        </a:rPr>
                        <a:t>+1</a:t>
                      </a:r>
                    </a:p>
                  </a:txBody>
                  <a:tcPr marL="67500" marR="67500" marT="35084" marB="35084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1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ahoma" charset="0"/>
                          <a:ea typeface="ＭＳ Ｐゴシック" charset="0"/>
                          <a:cs typeface="MS Gothic" charset="0"/>
                        </a:rPr>
                        <a:t>if</a:t>
                      </a:r>
                    </a:p>
                  </a:txBody>
                  <a:tcPr marL="67500" marR="67500" marT="35084" marB="35084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1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sz="1800" b="1" i="1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ahoma" charset="0"/>
                          <a:ea typeface="ＭＳ Ｐゴシック" charset="0"/>
                          <a:cs typeface="MS Gothic" charset="0"/>
                        </a:rPr>
                        <a:t>w</a:t>
                      </a:r>
                      <a:r>
                        <a:rPr kumimoji="0" lang="en-US" sz="1800" b="0" i="1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ahoma" charset="0"/>
                          <a:ea typeface="ＭＳ Ｐゴシック" charset="0"/>
                          <a:cs typeface="MS Gothic" charset="0"/>
                        </a:rPr>
                        <a:t> . </a:t>
                      </a:r>
                      <a:r>
                        <a:rPr kumimoji="0" lang="en-US" sz="1800" b="1" i="1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ahoma" charset="0"/>
                          <a:ea typeface="ＭＳ Ｐゴシック" charset="0"/>
                          <a:cs typeface="MS Gothic" charset="0"/>
                        </a:rPr>
                        <a:t>x</a:t>
                      </a:r>
                      <a:r>
                        <a:rPr kumimoji="0" lang="en-US" sz="1800" b="0" i="1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ahoma" charset="0"/>
                          <a:ea typeface="ＭＳ Ｐゴシック" charset="0"/>
                          <a:cs typeface="MS Gothic" charset="0"/>
                        </a:rPr>
                        <a:t> + b &gt;= 1</a:t>
                      </a:r>
                    </a:p>
                  </a:txBody>
                  <a:tcPr marL="67500" marR="67500" marT="35084" marB="35084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7707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68580" marR="68580" marT="34274" marB="34274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1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Tahoma" charset="0"/>
                          <a:ea typeface="ＭＳ Ｐゴシック" charset="0"/>
                          <a:cs typeface="MS Gothic" charset="0"/>
                        </a:rPr>
                        <a:t>-1</a:t>
                      </a:r>
                    </a:p>
                  </a:txBody>
                  <a:tcPr marL="67500" marR="67500" marT="35084" marB="35084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1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Tahoma" charset="0"/>
                          <a:ea typeface="ＭＳ Ｐゴシック" charset="0"/>
                          <a:cs typeface="MS Gothic" charset="0"/>
                        </a:rPr>
                        <a:t>if</a:t>
                      </a:r>
                    </a:p>
                  </a:txBody>
                  <a:tcPr marL="67500" marR="67500" marT="35084" marB="35084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1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sz="1800" b="1" i="1" u="none" strike="noStrike" cap="none" normalizeH="0" baseline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Tahoma" charset="0"/>
                          <a:ea typeface="ＭＳ Ｐゴシック" charset="0"/>
                          <a:cs typeface="MS Gothic" charset="0"/>
                        </a:rPr>
                        <a:t>w</a:t>
                      </a:r>
                      <a:r>
                        <a:rPr kumimoji="0" lang="en-US" sz="1800" b="0" i="1" u="none" strike="noStrike" cap="none" normalizeH="0" baseline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Tahoma" charset="0"/>
                          <a:ea typeface="ＭＳ Ｐゴシック" charset="0"/>
                          <a:cs typeface="MS Gothic" charset="0"/>
                        </a:rPr>
                        <a:t> . </a:t>
                      </a:r>
                      <a:r>
                        <a:rPr kumimoji="0" lang="en-US" sz="1800" b="1" i="1" u="none" strike="noStrike" cap="none" normalizeH="0" baseline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Tahoma" charset="0"/>
                          <a:ea typeface="ＭＳ Ｐゴシック" charset="0"/>
                          <a:cs typeface="MS Gothic" charset="0"/>
                        </a:rPr>
                        <a:t>x</a:t>
                      </a:r>
                      <a:r>
                        <a:rPr kumimoji="0" lang="en-US" sz="1800" b="0" i="1" u="none" strike="noStrike" cap="none" normalizeH="0" baseline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Tahoma" charset="0"/>
                          <a:ea typeface="ＭＳ Ｐゴシック" charset="0"/>
                          <a:cs typeface="MS Gothic" charset="0"/>
                        </a:rPr>
                        <a:t> + b &lt;= -1</a:t>
                      </a:r>
                    </a:p>
                  </a:txBody>
                  <a:tcPr marL="67500" marR="67500" marT="35084" marB="35084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4293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68580" marR="68580" marT="34274" marB="34274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1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charset="0"/>
                          <a:ea typeface="ＭＳ Ｐゴシック" charset="0"/>
                          <a:cs typeface="MS Gothic" charset="0"/>
                        </a:rPr>
                        <a:t>Universe explodes</a:t>
                      </a:r>
                    </a:p>
                  </a:txBody>
                  <a:tcPr marL="67500" marR="67500" marT="35084" marB="35084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1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charset="0"/>
                          <a:ea typeface="ＭＳ Ｐゴシック" charset="0"/>
                          <a:cs typeface="MS Gothic" charset="0"/>
                        </a:rPr>
                        <a:t>if</a:t>
                      </a:r>
                    </a:p>
                  </a:txBody>
                  <a:tcPr marL="67500" marR="67500" marT="35084" marB="35084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1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sz="18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charset="0"/>
                          <a:ea typeface="ＭＳ Ｐゴシック" charset="0"/>
                          <a:cs typeface="MS Gothic" charset="0"/>
                        </a:rPr>
                        <a:t>-1 &lt; </a:t>
                      </a:r>
                      <a:r>
                        <a:rPr kumimoji="0" lang="en-US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charset="0"/>
                          <a:ea typeface="ＭＳ Ｐゴシック" charset="0"/>
                          <a:cs typeface="MS Gothic" charset="0"/>
                        </a:rPr>
                        <a:t>w</a:t>
                      </a:r>
                      <a:r>
                        <a:rPr kumimoji="0" lang="en-US" sz="18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charset="0"/>
                          <a:ea typeface="ＭＳ Ｐゴシック" charset="0"/>
                          <a:cs typeface="MS Gothic" charset="0"/>
                        </a:rPr>
                        <a:t> . </a:t>
                      </a:r>
                      <a:r>
                        <a:rPr kumimoji="0" lang="en-US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charset="0"/>
                          <a:ea typeface="ＭＳ Ｐゴシック" charset="0"/>
                          <a:cs typeface="MS Gothic" charset="0"/>
                        </a:rPr>
                        <a:t>x</a:t>
                      </a:r>
                      <a:r>
                        <a:rPr kumimoji="0" lang="en-US" sz="18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charset="0"/>
                          <a:ea typeface="ＭＳ Ｐゴシック" charset="0"/>
                          <a:cs typeface="MS Gothic" charset="0"/>
                        </a:rPr>
                        <a:t> + b &lt; 1</a:t>
                      </a:r>
                    </a:p>
                  </a:txBody>
                  <a:tcPr marL="67500" marR="67500" marT="35084" marB="35084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9964" name="Text Box 27"/>
          <p:cNvSpPr txBox="1">
            <a:spLocks noChangeArrowheads="1"/>
          </p:cNvSpPr>
          <p:nvPr/>
        </p:nvSpPr>
        <p:spPr bwMode="auto">
          <a:xfrm rot="-1800000">
            <a:off x="2341960" y="1828653"/>
            <a:ext cx="742950" cy="232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7500" tIns="35100" rIns="67500" bIns="35100">
            <a:spAutoFit/>
          </a:bodyPr>
          <a:lstStyle>
            <a:lvl1pPr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>
              <a:spcBef>
                <a:spcPts val="656"/>
              </a:spcBef>
            </a:pPr>
            <a:r>
              <a:rPr lang="en-US" sz="1050" dirty="0" err="1">
                <a:solidFill>
                  <a:srgbClr val="FF0000"/>
                </a:solidFill>
                <a:latin typeface="Calibri"/>
              </a:rPr>
              <a:t>wx+b</a:t>
            </a:r>
            <a:r>
              <a:rPr lang="en-US" sz="1050" dirty="0">
                <a:solidFill>
                  <a:srgbClr val="FF0000"/>
                </a:solidFill>
                <a:latin typeface="Calibri"/>
              </a:rPr>
              <a:t>=1</a:t>
            </a:r>
          </a:p>
        </p:txBody>
      </p:sp>
      <p:sp>
        <p:nvSpPr>
          <p:cNvPr id="39965" name="Text Box 28"/>
          <p:cNvSpPr txBox="1">
            <a:spLocks noChangeArrowheads="1"/>
          </p:cNvSpPr>
          <p:nvPr/>
        </p:nvSpPr>
        <p:spPr bwMode="auto">
          <a:xfrm rot="-1800000">
            <a:off x="2457450" y="2031059"/>
            <a:ext cx="742950" cy="232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7500" tIns="35100" rIns="67500" bIns="35100">
            <a:spAutoFit/>
          </a:bodyPr>
          <a:lstStyle>
            <a:lvl1pPr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>
              <a:spcBef>
                <a:spcPts val="656"/>
              </a:spcBef>
            </a:pPr>
            <a:r>
              <a:rPr lang="en-US" sz="1050" dirty="0" err="1">
                <a:solidFill>
                  <a:srgbClr val="000000"/>
                </a:solidFill>
                <a:latin typeface="Calibri"/>
              </a:rPr>
              <a:t>wx+b</a:t>
            </a:r>
            <a:r>
              <a:rPr lang="en-US" sz="1050" dirty="0">
                <a:solidFill>
                  <a:srgbClr val="000000"/>
                </a:solidFill>
                <a:latin typeface="Calibri"/>
              </a:rPr>
              <a:t>=0</a:t>
            </a:r>
          </a:p>
        </p:txBody>
      </p:sp>
      <p:sp>
        <p:nvSpPr>
          <p:cNvPr id="39966" name="Text Box 29"/>
          <p:cNvSpPr txBox="1">
            <a:spLocks noChangeArrowheads="1"/>
          </p:cNvSpPr>
          <p:nvPr/>
        </p:nvSpPr>
        <p:spPr bwMode="auto">
          <a:xfrm rot="-1800000">
            <a:off x="2570560" y="2214416"/>
            <a:ext cx="742950" cy="232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7500" tIns="35100" rIns="67500" bIns="35100">
            <a:spAutoFit/>
          </a:bodyPr>
          <a:lstStyle>
            <a:lvl1pPr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>
              <a:spcBef>
                <a:spcPts val="656"/>
              </a:spcBef>
            </a:pPr>
            <a:r>
              <a:rPr lang="en-US" sz="1050" dirty="0" err="1">
                <a:solidFill>
                  <a:srgbClr val="3333CC"/>
                </a:solidFill>
                <a:latin typeface="Calibri"/>
              </a:rPr>
              <a:t>wx+b</a:t>
            </a:r>
            <a:r>
              <a:rPr lang="en-US" sz="1050" dirty="0">
                <a:solidFill>
                  <a:srgbClr val="3333CC"/>
                </a:solidFill>
                <a:latin typeface="Calibri"/>
              </a:rPr>
              <a:t>=-1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Footer Placeholder 4"/>
          <p:cNvSpPr>
            <a:spLocks noGrp="1"/>
          </p:cNvSpPr>
          <p:nvPr>
            <p:ph type="ftr" sz="quarter" idx="4294967295"/>
          </p:nvPr>
        </p:nvSpPr>
        <p:spPr bwMode="auto">
          <a:xfrm>
            <a:off x="5886450" y="4914900"/>
            <a:ext cx="2114550" cy="2286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8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557213" indent="-214313">
              <a:defRPr sz="1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857250" indent="-171450">
              <a:defRPr sz="1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200150" indent="-171450">
              <a:defRPr sz="1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1543050" indent="-171450">
              <a:defRPr sz="1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r"/>
            <a:r>
              <a:rPr lang="en-US" sz="750">
                <a:latin typeface="Calibri"/>
              </a:rPr>
              <a:t>Copyright © 2001, 2003, Andrew W. Moore</a:t>
            </a:r>
            <a:endParaRPr lang="en-US" sz="750" dirty="0">
              <a:latin typeface="Calibri"/>
            </a:endParaRPr>
          </a:p>
        </p:txBody>
      </p:sp>
      <p:sp>
        <p:nvSpPr>
          <p:cNvPr id="41986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922735" y="453033"/>
            <a:ext cx="6400800" cy="514350"/>
          </a:xfrm>
        </p:spPr>
        <p:txBody>
          <a:bodyPr/>
          <a:lstStyle/>
          <a:p>
            <a:pPr>
              <a:tabLst>
                <a:tab pos="0" algn="l"/>
                <a:tab pos="685800" algn="l"/>
                <a:tab pos="1371600" algn="l"/>
                <a:tab pos="2057400" algn="l"/>
                <a:tab pos="2743200" algn="l"/>
                <a:tab pos="3429000" algn="l"/>
                <a:tab pos="4114800" algn="l"/>
                <a:tab pos="4800600" algn="l"/>
                <a:tab pos="5486400" algn="l"/>
                <a:tab pos="6172200" algn="l"/>
                <a:tab pos="6858000" algn="l"/>
                <a:tab pos="7543800" algn="l"/>
              </a:tabLst>
            </a:pPr>
            <a:r>
              <a:rPr lang="en-US" sz="2700" dirty="0">
                <a:ea typeface="ＭＳ Ｐゴシック" charset="0"/>
                <a:cs typeface="ＭＳ Ｐゴシック" charset="0"/>
              </a:rPr>
              <a:t>Learning the Maximum Margin Classifier</a:t>
            </a:r>
          </a:p>
        </p:txBody>
      </p:sp>
      <p:sp>
        <p:nvSpPr>
          <p:cNvPr id="43013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1016876" y="2800407"/>
            <a:ext cx="6588837" cy="2228794"/>
          </a:xfrm>
        </p:spPr>
        <p:txBody>
          <a:bodyPr>
            <a:normAutofit fontScale="92500" lnSpcReduction="10000"/>
          </a:bodyPr>
          <a:lstStyle/>
          <a:p>
            <a:pPr marL="175022" indent="-175022">
              <a:spcBef>
                <a:spcPts val="450"/>
              </a:spcBef>
              <a:tabLst>
                <a:tab pos="684610" algn="l"/>
                <a:tab pos="1370410" algn="l"/>
                <a:tab pos="2056210" algn="l"/>
                <a:tab pos="2742010" algn="l"/>
                <a:tab pos="3427810" algn="l"/>
                <a:tab pos="4113610" algn="l"/>
                <a:tab pos="4799410" algn="l"/>
                <a:tab pos="5485210" algn="l"/>
                <a:tab pos="6171010" algn="l"/>
                <a:tab pos="6856810" algn="l"/>
                <a:tab pos="7542610" algn="l"/>
              </a:tabLst>
              <a:defRPr/>
            </a:pPr>
            <a:r>
              <a:rPr lang="en-US" sz="2100" dirty="0">
                <a:ea typeface="ＭＳ Ｐゴシック" charset="0"/>
                <a:cs typeface="ＭＳ Ｐゴシック" charset="0"/>
              </a:rPr>
              <a:t>Given a guess of </a:t>
            </a:r>
            <a:r>
              <a:rPr lang="en-US" sz="2100" b="1" i="1" dirty="0">
                <a:ea typeface="ＭＳ Ｐゴシック" charset="0"/>
                <a:cs typeface="ＭＳ Ｐゴシック" charset="0"/>
              </a:rPr>
              <a:t>w</a:t>
            </a:r>
            <a:r>
              <a:rPr lang="en-US" sz="2100" dirty="0">
                <a:ea typeface="ＭＳ Ｐゴシック" charset="0"/>
                <a:cs typeface="ＭＳ Ｐゴシック" charset="0"/>
              </a:rPr>
              <a:t> and </a:t>
            </a:r>
            <a:r>
              <a:rPr lang="en-US" sz="2100" i="1" dirty="0">
                <a:ea typeface="ＭＳ Ｐゴシック" charset="0"/>
                <a:cs typeface="ＭＳ Ｐゴシック" charset="0"/>
              </a:rPr>
              <a:t>b</a:t>
            </a:r>
            <a:r>
              <a:rPr lang="en-US" sz="2100" dirty="0">
                <a:ea typeface="ＭＳ Ｐゴシック" charset="0"/>
                <a:cs typeface="ＭＳ Ｐゴシック" charset="0"/>
              </a:rPr>
              <a:t> we can</a:t>
            </a:r>
          </a:p>
          <a:p>
            <a:pPr marL="511970" lvl="1" indent="-255985">
              <a:spcBef>
                <a:spcPts val="450"/>
              </a:spcBef>
              <a:buSzPct val="60000"/>
              <a:buFont typeface="Tahoma" charset="0"/>
              <a:buChar char="•"/>
              <a:tabLst>
                <a:tab pos="684610" algn="l"/>
                <a:tab pos="1370410" algn="l"/>
                <a:tab pos="2056210" algn="l"/>
                <a:tab pos="2742010" algn="l"/>
                <a:tab pos="3427810" algn="l"/>
                <a:tab pos="4113610" algn="l"/>
                <a:tab pos="4799410" algn="l"/>
                <a:tab pos="5485210" algn="l"/>
                <a:tab pos="6171010" algn="l"/>
                <a:tab pos="6856810" algn="l"/>
                <a:tab pos="7542610" algn="l"/>
              </a:tabLst>
              <a:defRPr/>
            </a:pPr>
            <a:r>
              <a:rPr lang="en-US" sz="1800" dirty="0">
                <a:ea typeface="ＭＳ Ｐゴシック" charset="0"/>
                <a:cs typeface="ＭＳ Ｐゴシック" charset="0"/>
              </a:rPr>
              <a:t>Compute whether all data points in the correct half-planes</a:t>
            </a:r>
          </a:p>
          <a:p>
            <a:pPr marL="511970" lvl="1" indent="-255985">
              <a:spcBef>
                <a:spcPts val="450"/>
              </a:spcBef>
              <a:buSzPct val="60000"/>
              <a:buFont typeface="Tahoma" charset="0"/>
              <a:buChar char="•"/>
              <a:tabLst>
                <a:tab pos="684610" algn="l"/>
                <a:tab pos="1370410" algn="l"/>
                <a:tab pos="2056210" algn="l"/>
                <a:tab pos="2742010" algn="l"/>
                <a:tab pos="3427810" algn="l"/>
                <a:tab pos="4113610" algn="l"/>
                <a:tab pos="4799410" algn="l"/>
                <a:tab pos="5485210" algn="l"/>
                <a:tab pos="6171010" algn="l"/>
                <a:tab pos="6856810" algn="l"/>
                <a:tab pos="7542610" algn="l"/>
              </a:tabLst>
              <a:defRPr/>
            </a:pPr>
            <a:r>
              <a:rPr lang="en-US" sz="1800" dirty="0">
                <a:ea typeface="ＭＳ Ｐゴシック" charset="0"/>
                <a:cs typeface="ＭＳ Ｐゴシック" charset="0"/>
              </a:rPr>
              <a:t>Compute the width of the margin</a:t>
            </a:r>
          </a:p>
          <a:p>
            <a:pPr>
              <a:spcBef>
                <a:spcPts val="450"/>
              </a:spcBef>
              <a:tabLst>
                <a:tab pos="684610" algn="l"/>
                <a:tab pos="1370410" algn="l"/>
                <a:tab pos="2056210" algn="l"/>
                <a:tab pos="2742010" algn="l"/>
                <a:tab pos="3427810" algn="l"/>
                <a:tab pos="4113610" algn="l"/>
                <a:tab pos="4799410" algn="l"/>
                <a:tab pos="5485210" algn="l"/>
                <a:tab pos="6171010" algn="l"/>
                <a:tab pos="6856810" algn="l"/>
                <a:tab pos="7542610" algn="l"/>
              </a:tabLst>
              <a:defRPr/>
            </a:pPr>
            <a:r>
              <a:rPr lang="en-US" sz="2100" dirty="0">
                <a:ea typeface="ＭＳ Ｐゴシック" charset="0"/>
                <a:cs typeface="ＭＳ Ｐゴシック" charset="0"/>
              </a:rPr>
              <a:t>Write a program to search the space of </a:t>
            </a:r>
            <a:r>
              <a:rPr lang="en-US" sz="2100" b="1" dirty="0" err="1">
                <a:ea typeface="ＭＳ Ｐゴシック" charset="0"/>
                <a:cs typeface="ＭＳ Ｐゴシック" charset="0"/>
              </a:rPr>
              <a:t>w</a:t>
            </a:r>
            <a:r>
              <a:rPr lang="en-US" sz="2100" dirty="0" err="1">
                <a:ea typeface="ＭＳ Ｐゴシック" charset="0"/>
                <a:cs typeface="ＭＳ Ｐゴシック" charset="0"/>
              </a:rPr>
              <a:t>s</a:t>
            </a:r>
            <a:r>
              <a:rPr lang="en-US" sz="2100" dirty="0">
                <a:ea typeface="ＭＳ Ｐゴシック" charset="0"/>
                <a:cs typeface="ＭＳ Ｐゴシック" charset="0"/>
              </a:rPr>
              <a:t> and </a:t>
            </a:r>
            <a:r>
              <a:rPr lang="en-US" sz="2100" i="1" dirty="0" err="1">
                <a:ea typeface="ＭＳ Ｐゴシック" charset="0"/>
                <a:cs typeface="ＭＳ Ｐゴシック" charset="0"/>
              </a:rPr>
              <a:t>b</a:t>
            </a:r>
            <a:r>
              <a:rPr lang="en-US" sz="2100" dirty="0" err="1">
                <a:ea typeface="ＭＳ Ｐゴシック" charset="0"/>
                <a:cs typeface="ＭＳ Ｐゴシック" charset="0"/>
              </a:rPr>
              <a:t>s</a:t>
            </a:r>
            <a:r>
              <a:rPr lang="en-US" sz="2100" dirty="0">
                <a:ea typeface="ＭＳ Ｐゴシック" charset="0"/>
                <a:cs typeface="ＭＳ Ｐゴシック" charset="0"/>
              </a:rPr>
              <a:t> to find widest margin matching all the </a:t>
            </a:r>
            <a:r>
              <a:rPr lang="en-US" sz="2100" dirty="0" err="1">
                <a:ea typeface="ＭＳ Ｐゴシック" charset="0"/>
                <a:cs typeface="ＭＳ Ｐゴシック" charset="0"/>
              </a:rPr>
              <a:t>datapoints</a:t>
            </a:r>
            <a:r>
              <a:rPr lang="en-US" sz="2100" dirty="0">
                <a:ea typeface="ＭＳ Ｐゴシック" charset="0"/>
                <a:cs typeface="ＭＳ Ｐゴシック" charset="0"/>
              </a:rPr>
              <a:t>. </a:t>
            </a:r>
          </a:p>
          <a:p>
            <a:pPr>
              <a:spcBef>
                <a:spcPts val="450"/>
              </a:spcBef>
              <a:tabLst>
                <a:tab pos="684610" algn="l"/>
                <a:tab pos="1370410" algn="l"/>
                <a:tab pos="2056210" algn="l"/>
                <a:tab pos="2742010" algn="l"/>
                <a:tab pos="3427810" algn="l"/>
                <a:tab pos="4113610" algn="l"/>
                <a:tab pos="4799410" algn="l"/>
                <a:tab pos="5485210" algn="l"/>
                <a:tab pos="6171010" algn="l"/>
                <a:tab pos="6856810" algn="l"/>
                <a:tab pos="7542610" algn="l"/>
              </a:tabLst>
              <a:defRPr/>
            </a:pPr>
            <a:r>
              <a:rPr lang="en-US" sz="2100" i="1" dirty="0">
                <a:solidFill>
                  <a:srgbClr val="009900"/>
                </a:solidFill>
                <a:ea typeface="ＭＳ Ｐゴシック" charset="0"/>
                <a:cs typeface="ＭＳ Ｐゴシック" charset="0"/>
              </a:rPr>
              <a:t>How? --  </a:t>
            </a:r>
            <a:r>
              <a:rPr lang="en-US" sz="2100" dirty="0">
                <a:solidFill>
                  <a:srgbClr val="009900"/>
                </a:solidFill>
                <a:ea typeface="ＭＳ Ｐゴシック" charset="0"/>
                <a:cs typeface="ＭＳ Ｐゴシック" charset="0"/>
              </a:rPr>
              <a:t>Gradient descent? Simulated Annealing? Matrix Inversion? EM? Newton’s Method?</a:t>
            </a:r>
          </a:p>
        </p:txBody>
      </p:sp>
      <p:sp>
        <p:nvSpPr>
          <p:cNvPr id="41988" name="Line 3"/>
          <p:cNvSpPr>
            <a:spLocks noChangeShapeType="1"/>
          </p:cNvSpPr>
          <p:nvPr/>
        </p:nvSpPr>
        <p:spPr bwMode="auto">
          <a:xfrm flipV="1">
            <a:off x="3022996" y="1093427"/>
            <a:ext cx="1991916" cy="1002506"/>
          </a:xfrm>
          <a:prstGeom prst="line">
            <a:avLst/>
          </a:prstGeom>
          <a:noFill/>
          <a:ln w="126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350" dirty="0">
              <a:latin typeface="Calibri"/>
            </a:endParaRPr>
          </a:p>
        </p:txBody>
      </p:sp>
      <p:sp>
        <p:nvSpPr>
          <p:cNvPr id="41989" name="Line 4"/>
          <p:cNvSpPr>
            <a:spLocks noChangeShapeType="1"/>
          </p:cNvSpPr>
          <p:nvPr/>
        </p:nvSpPr>
        <p:spPr bwMode="auto">
          <a:xfrm flipV="1">
            <a:off x="3131344" y="1311311"/>
            <a:ext cx="1991915" cy="1002506"/>
          </a:xfrm>
          <a:prstGeom prst="line">
            <a:avLst/>
          </a:prstGeom>
          <a:noFill/>
          <a:ln w="254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350" dirty="0">
              <a:latin typeface="Calibri"/>
            </a:endParaRPr>
          </a:p>
        </p:txBody>
      </p:sp>
      <p:sp>
        <p:nvSpPr>
          <p:cNvPr id="41990" name="Line 5"/>
          <p:cNvSpPr>
            <a:spLocks noChangeShapeType="1"/>
          </p:cNvSpPr>
          <p:nvPr/>
        </p:nvSpPr>
        <p:spPr bwMode="auto">
          <a:xfrm flipV="1">
            <a:off x="3240881" y="1528005"/>
            <a:ext cx="1991915" cy="1002506"/>
          </a:xfrm>
          <a:prstGeom prst="line">
            <a:avLst/>
          </a:prstGeom>
          <a:noFill/>
          <a:ln w="12600">
            <a:solidFill>
              <a:srgbClr val="3333CC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350" dirty="0">
              <a:latin typeface="Calibri"/>
            </a:endParaRPr>
          </a:p>
        </p:txBody>
      </p:sp>
      <p:sp>
        <p:nvSpPr>
          <p:cNvPr id="41991" name="Text Box 6"/>
          <p:cNvSpPr txBox="1">
            <a:spLocks noChangeArrowheads="1"/>
          </p:cNvSpPr>
          <p:nvPr/>
        </p:nvSpPr>
        <p:spPr bwMode="auto">
          <a:xfrm rot="19980000">
            <a:off x="2499121" y="1340831"/>
            <a:ext cx="2286000" cy="3017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7500" tIns="35100" rIns="67500" bIns="35100">
            <a:spAutoFit/>
          </a:bodyPr>
          <a:lstStyle>
            <a:lvl1pPr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>
              <a:spcBef>
                <a:spcPts val="938"/>
              </a:spcBef>
            </a:pPr>
            <a:r>
              <a:rPr lang="ja-JP" altLang="en-US" sz="1500" dirty="0">
                <a:solidFill>
                  <a:srgbClr val="FF0000"/>
                </a:solidFill>
                <a:latin typeface="Calibri"/>
              </a:rPr>
              <a:t>“</a:t>
            </a:r>
            <a:r>
              <a:rPr lang="en-US" altLang="ja-JP" sz="1500" dirty="0">
                <a:solidFill>
                  <a:srgbClr val="FF0000"/>
                </a:solidFill>
                <a:latin typeface="Calibri"/>
              </a:rPr>
              <a:t>Predict Class = +1</a:t>
            </a:r>
            <a:r>
              <a:rPr lang="ja-JP" altLang="en-US" sz="1500" dirty="0">
                <a:solidFill>
                  <a:srgbClr val="FF0000"/>
                </a:solidFill>
                <a:latin typeface="Calibri"/>
              </a:rPr>
              <a:t>”</a:t>
            </a:r>
            <a:r>
              <a:rPr lang="en-US" altLang="ja-JP" sz="1500" dirty="0">
                <a:solidFill>
                  <a:srgbClr val="FF0000"/>
                </a:solidFill>
                <a:latin typeface="Calibri"/>
              </a:rPr>
              <a:t> zone</a:t>
            </a:r>
            <a:endParaRPr lang="en-US" sz="1500" dirty="0">
              <a:solidFill>
                <a:srgbClr val="FF0000"/>
              </a:solidFill>
              <a:latin typeface="Calibri"/>
            </a:endParaRPr>
          </a:p>
        </p:txBody>
      </p:sp>
      <p:sp>
        <p:nvSpPr>
          <p:cNvPr id="41992" name="Text Box 7"/>
          <p:cNvSpPr txBox="1">
            <a:spLocks noChangeArrowheads="1"/>
          </p:cNvSpPr>
          <p:nvPr/>
        </p:nvSpPr>
        <p:spPr bwMode="auto">
          <a:xfrm rot="19980000">
            <a:off x="3305174" y="2107593"/>
            <a:ext cx="2165747" cy="3017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7500" tIns="35100" rIns="67500" bIns="35100">
            <a:spAutoFit/>
          </a:bodyPr>
          <a:lstStyle>
            <a:lvl1pPr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>
              <a:spcBef>
                <a:spcPts val="938"/>
              </a:spcBef>
            </a:pPr>
            <a:r>
              <a:rPr lang="ja-JP" altLang="en-US" sz="1500" dirty="0">
                <a:solidFill>
                  <a:srgbClr val="3333CC"/>
                </a:solidFill>
                <a:latin typeface="Calibri"/>
              </a:rPr>
              <a:t>“</a:t>
            </a:r>
            <a:r>
              <a:rPr lang="en-US" altLang="ja-JP" sz="1500" dirty="0">
                <a:solidFill>
                  <a:srgbClr val="3333CC"/>
                </a:solidFill>
                <a:latin typeface="Calibri"/>
              </a:rPr>
              <a:t>Predict Class = -1</a:t>
            </a:r>
            <a:r>
              <a:rPr lang="ja-JP" altLang="en-US" sz="1500" dirty="0">
                <a:solidFill>
                  <a:srgbClr val="3333CC"/>
                </a:solidFill>
                <a:latin typeface="Calibri"/>
              </a:rPr>
              <a:t>”</a:t>
            </a:r>
            <a:r>
              <a:rPr lang="en-US" altLang="ja-JP" sz="1500" dirty="0">
                <a:solidFill>
                  <a:srgbClr val="3333CC"/>
                </a:solidFill>
                <a:latin typeface="Calibri"/>
              </a:rPr>
              <a:t> zone</a:t>
            </a:r>
            <a:endParaRPr lang="en-US" sz="1500" dirty="0">
              <a:solidFill>
                <a:srgbClr val="3333CC"/>
              </a:solidFill>
              <a:latin typeface="Calibri"/>
            </a:endParaRPr>
          </a:p>
        </p:txBody>
      </p:sp>
      <p:sp>
        <p:nvSpPr>
          <p:cNvPr id="41993" name="Text Box 8"/>
          <p:cNvSpPr txBox="1">
            <a:spLocks noChangeArrowheads="1"/>
          </p:cNvSpPr>
          <p:nvPr/>
        </p:nvSpPr>
        <p:spPr bwMode="auto">
          <a:xfrm rot="19800000">
            <a:off x="2383631" y="2141029"/>
            <a:ext cx="742950" cy="232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7500" tIns="35100" rIns="67500" bIns="35100">
            <a:spAutoFit/>
          </a:bodyPr>
          <a:lstStyle>
            <a:lvl1pPr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>
              <a:spcBef>
                <a:spcPts val="656"/>
              </a:spcBef>
            </a:pPr>
            <a:r>
              <a:rPr lang="en-US" sz="1050" dirty="0" err="1">
                <a:solidFill>
                  <a:srgbClr val="FF0000"/>
                </a:solidFill>
                <a:latin typeface="Calibri"/>
              </a:rPr>
              <a:t>wx+b</a:t>
            </a:r>
            <a:r>
              <a:rPr lang="en-US" sz="1050" dirty="0">
                <a:solidFill>
                  <a:srgbClr val="FF0000"/>
                </a:solidFill>
                <a:latin typeface="Calibri"/>
              </a:rPr>
              <a:t>=1</a:t>
            </a:r>
          </a:p>
        </p:txBody>
      </p:sp>
      <p:sp>
        <p:nvSpPr>
          <p:cNvPr id="41994" name="Text Box 9"/>
          <p:cNvSpPr txBox="1">
            <a:spLocks noChangeArrowheads="1"/>
          </p:cNvSpPr>
          <p:nvPr/>
        </p:nvSpPr>
        <p:spPr bwMode="auto">
          <a:xfrm rot="19800000">
            <a:off x="2499121" y="2343435"/>
            <a:ext cx="742950" cy="232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7500" tIns="35100" rIns="67500" bIns="35100">
            <a:spAutoFit/>
          </a:bodyPr>
          <a:lstStyle>
            <a:lvl1pPr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>
              <a:spcBef>
                <a:spcPts val="656"/>
              </a:spcBef>
            </a:pPr>
            <a:r>
              <a:rPr lang="en-US" sz="1050" dirty="0" err="1">
                <a:solidFill>
                  <a:srgbClr val="000000"/>
                </a:solidFill>
                <a:latin typeface="Calibri"/>
              </a:rPr>
              <a:t>wx+b</a:t>
            </a:r>
            <a:r>
              <a:rPr lang="en-US" sz="1050" dirty="0">
                <a:solidFill>
                  <a:srgbClr val="000000"/>
                </a:solidFill>
                <a:latin typeface="Calibri"/>
              </a:rPr>
              <a:t>=0</a:t>
            </a:r>
          </a:p>
        </p:txBody>
      </p:sp>
      <p:sp>
        <p:nvSpPr>
          <p:cNvPr id="41995" name="Text Box 10"/>
          <p:cNvSpPr txBox="1">
            <a:spLocks noChangeArrowheads="1"/>
          </p:cNvSpPr>
          <p:nvPr/>
        </p:nvSpPr>
        <p:spPr bwMode="auto">
          <a:xfrm rot="19800000">
            <a:off x="2612231" y="2526792"/>
            <a:ext cx="742950" cy="232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7500" tIns="35100" rIns="67500" bIns="35100">
            <a:spAutoFit/>
          </a:bodyPr>
          <a:lstStyle>
            <a:lvl1pPr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>
              <a:spcBef>
                <a:spcPts val="656"/>
              </a:spcBef>
            </a:pPr>
            <a:r>
              <a:rPr lang="en-US" sz="1050" dirty="0" err="1">
                <a:solidFill>
                  <a:srgbClr val="3333CC"/>
                </a:solidFill>
                <a:latin typeface="Calibri"/>
              </a:rPr>
              <a:t>wx+b</a:t>
            </a:r>
            <a:r>
              <a:rPr lang="en-US" sz="1050" dirty="0">
                <a:solidFill>
                  <a:srgbClr val="3333CC"/>
                </a:solidFill>
                <a:latin typeface="Calibri"/>
              </a:rPr>
              <a:t>=-1</a:t>
            </a:r>
          </a:p>
        </p:txBody>
      </p:sp>
      <p:sp>
        <p:nvSpPr>
          <p:cNvPr id="41996" name="Line 11"/>
          <p:cNvSpPr>
            <a:spLocks noChangeShapeType="1"/>
          </p:cNvSpPr>
          <p:nvPr/>
        </p:nvSpPr>
        <p:spPr bwMode="auto">
          <a:xfrm>
            <a:off x="5062537" y="1076757"/>
            <a:ext cx="245269" cy="448866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 type="triangl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350" dirty="0">
              <a:latin typeface="Calibri"/>
            </a:endParaRPr>
          </a:p>
        </p:txBody>
      </p:sp>
      <p:sp>
        <p:nvSpPr>
          <p:cNvPr id="41997" name="Text Box 12"/>
          <p:cNvSpPr txBox="1">
            <a:spLocks noChangeArrowheads="1"/>
          </p:cNvSpPr>
          <p:nvPr/>
        </p:nvSpPr>
        <p:spPr bwMode="auto">
          <a:xfrm>
            <a:off x="5149452" y="1042229"/>
            <a:ext cx="1944291" cy="3017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7500" tIns="35100" rIns="67500" bIns="35100">
            <a:spAutoFit/>
          </a:bodyPr>
          <a:lstStyle>
            <a:lvl1pPr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spcBef>
                <a:spcPts val="938"/>
              </a:spcBef>
            </a:pPr>
            <a:r>
              <a:rPr lang="en-US" sz="1500" i="1" dirty="0">
                <a:solidFill>
                  <a:srgbClr val="000000"/>
                </a:solidFill>
                <a:latin typeface="Calibri"/>
              </a:rPr>
              <a:t>M =</a:t>
            </a:r>
            <a:r>
              <a:rPr lang="en-US" sz="1500" dirty="0">
                <a:solidFill>
                  <a:srgbClr val="000000"/>
                </a:solidFill>
                <a:latin typeface="Calibri"/>
              </a:rPr>
              <a:t> Margin Width =</a:t>
            </a:r>
          </a:p>
        </p:txBody>
      </p:sp>
      <p:sp>
        <p:nvSpPr>
          <p:cNvPr id="41998" name="Oval 13"/>
          <p:cNvSpPr>
            <a:spLocks noChangeArrowheads="1"/>
          </p:cNvSpPr>
          <p:nvPr/>
        </p:nvSpPr>
        <p:spPr bwMode="auto">
          <a:xfrm>
            <a:off x="4546996" y="1829232"/>
            <a:ext cx="57150" cy="57150"/>
          </a:xfrm>
          <a:prstGeom prst="ellipse">
            <a:avLst/>
          </a:prstGeom>
          <a:solidFill>
            <a:srgbClr val="990099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sz="1350" dirty="0">
              <a:latin typeface="Calibri"/>
            </a:endParaRPr>
          </a:p>
        </p:txBody>
      </p:sp>
      <p:sp>
        <p:nvSpPr>
          <p:cNvPr id="41999" name="Text Box 14"/>
          <p:cNvSpPr txBox="1">
            <a:spLocks noChangeArrowheads="1"/>
          </p:cNvSpPr>
          <p:nvPr/>
        </p:nvSpPr>
        <p:spPr bwMode="auto">
          <a:xfrm>
            <a:off x="4622006" y="1817326"/>
            <a:ext cx="386953" cy="301718"/>
          </a:xfrm>
          <a:prstGeom prst="rect">
            <a:avLst/>
          </a:prstGeom>
          <a:solidFill>
            <a:srgbClr val="FFFFFF"/>
          </a:solidFill>
          <a:ln w="19080">
            <a:solidFill>
              <a:srgbClr val="990099"/>
            </a:solidFill>
            <a:miter lim="800000"/>
            <a:headEnd/>
            <a:tailEnd/>
          </a:ln>
        </p:spPr>
        <p:txBody>
          <a:bodyPr lIns="67500" tIns="35100" rIns="67500" bIns="35100">
            <a:spAutoFit/>
          </a:bodyPr>
          <a:lstStyle>
            <a:lvl1pPr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spcBef>
                <a:spcPts val="1125"/>
              </a:spcBef>
            </a:pPr>
            <a:r>
              <a:rPr lang="en-US" sz="1500" b="1" i="1" dirty="0">
                <a:solidFill>
                  <a:srgbClr val="990099"/>
                </a:solidFill>
                <a:latin typeface="Calibri"/>
              </a:rPr>
              <a:t>x</a:t>
            </a:r>
            <a:r>
              <a:rPr lang="en-US" sz="1800" i="1" baseline="30000" dirty="0">
                <a:solidFill>
                  <a:srgbClr val="990099"/>
                </a:solidFill>
                <a:latin typeface="Calibri"/>
              </a:rPr>
              <a:t>-</a:t>
            </a:r>
          </a:p>
        </p:txBody>
      </p:sp>
      <p:sp>
        <p:nvSpPr>
          <p:cNvPr id="42000" name="Oval 15"/>
          <p:cNvSpPr>
            <a:spLocks noChangeArrowheads="1"/>
          </p:cNvSpPr>
          <p:nvPr/>
        </p:nvSpPr>
        <p:spPr bwMode="auto">
          <a:xfrm>
            <a:off x="4326731" y="1407751"/>
            <a:ext cx="57150" cy="57150"/>
          </a:xfrm>
          <a:prstGeom prst="ellipse">
            <a:avLst/>
          </a:prstGeom>
          <a:solidFill>
            <a:srgbClr val="CC33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sz="1350" dirty="0">
              <a:latin typeface="Calibri"/>
            </a:endParaRPr>
          </a:p>
        </p:txBody>
      </p:sp>
      <p:sp>
        <p:nvSpPr>
          <p:cNvPr id="42001" name="Text Box 16"/>
          <p:cNvSpPr txBox="1">
            <a:spLocks noChangeArrowheads="1"/>
          </p:cNvSpPr>
          <p:nvPr/>
        </p:nvSpPr>
        <p:spPr bwMode="auto">
          <a:xfrm>
            <a:off x="4410075" y="1079138"/>
            <a:ext cx="386953" cy="301718"/>
          </a:xfrm>
          <a:prstGeom prst="rect">
            <a:avLst/>
          </a:prstGeom>
          <a:solidFill>
            <a:srgbClr val="FFFFFF"/>
          </a:solidFill>
          <a:ln w="19080">
            <a:solidFill>
              <a:srgbClr val="CC3300"/>
            </a:solidFill>
            <a:miter lim="800000"/>
            <a:headEnd/>
            <a:tailEnd/>
          </a:ln>
        </p:spPr>
        <p:txBody>
          <a:bodyPr lIns="67500" tIns="35100" rIns="67500" bIns="35100">
            <a:spAutoFit/>
          </a:bodyPr>
          <a:lstStyle>
            <a:lvl1pPr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spcBef>
                <a:spcPts val="1125"/>
              </a:spcBef>
            </a:pPr>
            <a:r>
              <a:rPr lang="en-US" sz="1500" b="1" i="1" dirty="0">
                <a:solidFill>
                  <a:srgbClr val="CC3300"/>
                </a:solidFill>
                <a:latin typeface="Calibri"/>
              </a:rPr>
              <a:t>x</a:t>
            </a:r>
            <a:r>
              <a:rPr lang="en-US" sz="1800" i="1" baseline="30000" dirty="0">
                <a:solidFill>
                  <a:srgbClr val="CC3300"/>
                </a:solidFill>
                <a:latin typeface="Calibri"/>
              </a:rPr>
              <a:t>+</a:t>
            </a:r>
          </a:p>
        </p:txBody>
      </p:sp>
      <p:graphicFrame>
        <p:nvGraphicFramePr>
          <p:cNvPr id="42002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43678053"/>
              </p:ext>
            </p:extLst>
          </p:nvPr>
        </p:nvGraphicFramePr>
        <p:xfrm>
          <a:off x="7065169" y="944598"/>
          <a:ext cx="540544" cy="509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444500" imgH="431800" progId="Equation.3">
                  <p:embed/>
                </p:oleObj>
              </mc:Choice>
              <mc:Fallback>
                <p:oleObj name="Equation" r:id="rId3" imgW="444500" imgH="431800" progId="Equation.3">
                  <p:embed/>
                  <p:pic>
                    <p:nvPicPr>
                      <p:cNvPr id="42002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65169" y="944598"/>
                        <a:ext cx="540544" cy="509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Title 7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630456" y="342900"/>
            <a:ext cx="5829300" cy="857250"/>
          </a:xfrm>
        </p:spPr>
        <p:txBody>
          <a:bodyPr/>
          <a:lstStyle/>
          <a:p>
            <a:r>
              <a:rPr lang="en-US" dirty="0">
                <a:ea typeface="ＭＳ Ｐゴシック" charset="0"/>
                <a:cs typeface="ＭＳ Ｐゴシック" charset="0"/>
              </a:rPr>
              <a:t>Learning SVMs</a:t>
            </a:r>
          </a:p>
        </p:txBody>
      </p:sp>
      <p:sp>
        <p:nvSpPr>
          <p:cNvPr id="44034" name="Content Placeholder 8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1018846" y="1070084"/>
            <a:ext cx="6172200" cy="3943350"/>
          </a:xfrm>
        </p:spPr>
        <p:txBody>
          <a:bodyPr>
            <a:normAutofit fontScale="92500"/>
          </a:bodyPr>
          <a:lstStyle/>
          <a:p>
            <a:r>
              <a:rPr lang="en-US" sz="2100" dirty="0">
                <a:ea typeface="ＭＳ Ｐゴシック" charset="0"/>
                <a:cs typeface="ＭＳ Ｐゴシック" charset="0"/>
              </a:rPr>
              <a:t>Trick #1: Find points that would be closest to optimal separating plane (</a:t>
            </a:r>
            <a:r>
              <a:rPr lang="ja-JP" altLang="en-US" sz="2100" dirty="0">
                <a:ea typeface="ＭＳ Ｐゴシック" charset="0"/>
                <a:cs typeface="ＭＳ Ｐゴシック" charset="0"/>
              </a:rPr>
              <a:t>“</a:t>
            </a:r>
            <a:r>
              <a:rPr lang="en-US" altLang="ja-JP" sz="2100" dirty="0">
                <a:ea typeface="ＭＳ Ｐゴシック" charset="0"/>
                <a:cs typeface="ＭＳ Ｐゴシック" charset="0"/>
              </a:rPr>
              <a:t>support vectors</a:t>
            </a:r>
            <a:r>
              <a:rPr lang="ja-JP" altLang="en-US" sz="2100" dirty="0">
                <a:ea typeface="ＭＳ Ｐゴシック" charset="0"/>
                <a:cs typeface="ＭＳ Ｐゴシック" charset="0"/>
              </a:rPr>
              <a:t>”</a:t>
            </a:r>
            <a:r>
              <a:rPr lang="en-US" altLang="ja-JP" sz="2100" dirty="0">
                <a:ea typeface="ＭＳ Ｐゴシック" charset="0"/>
                <a:cs typeface="ＭＳ Ｐゴシック" charset="0"/>
              </a:rPr>
              <a:t>) and work directly from those instances</a:t>
            </a:r>
          </a:p>
          <a:p>
            <a:r>
              <a:rPr lang="en-US" sz="2100" dirty="0">
                <a:ea typeface="ＭＳ Ｐゴシック" charset="0"/>
                <a:cs typeface="ＭＳ Ｐゴシック" charset="0"/>
              </a:rPr>
              <a:t>Trick #2: Represent as a </a:t>
            </a:r>
            <a:r>
              <a:rPr lang="en-US" sz="2100" b="1" dirty="0">
                <a:ea typeface="ＭＳ Ｐゴシック" charset="0"/>
                <a:cs typeface="ＭＳ Ｐゴシック" charset="0"/>
              </a:rPr>
              <a:t>quadratic optimization problem</a:t>
            </a:r>
            <a:r>
              <a:rPr lang="en-US" sz="2100" dirty="0">
                <a:ea typeface="ＭＳ Ｐゴシック" charset="0"/>
                <a:cs typeface="ＭＳ Ｐゴシック" charset="0"/>
              </a:rPr>
              <a:t>, and use quadratic programming techniques</a:t>
            </a:r>
          </a:p>
          <a:p>
            <a:r>
              <a:rPr lang="en-US" sz="2100" dirty="0">
                <a:ea typeface="ＭＳ Ｐゴシック" charset="0"/>
                <a:cs typeface="ＭＳ Ｐゴシック" charset="0"/>
              </a:rPr>
              <a:t>Trick #3 (</a:t>
            </a:r>
            <a:r>
              <a:rPr lang="ja-JP" altLang="en-US" sz="2100" dirty="0">
                <a:ea typeface="ＭＳ Ｐゴシック" charset="0"/>
                <a:cs typeface="ＭＳ Ｐゴシック" charset="0"/>
              </a:rPr>
              <a:t>“</a:t>
            </a:r>
            <a:r>
              <a:rPr lang="en-US" altLang="ja-JP" sz="2100" dirty="0">
                <a:ea typeface="ＭＳ Ｐゴシック" charset="0"/>
                <a:cs typeface="ＭＳ Ｐゴシック" charset="0"/>
              </a:rPr>
              <a:t>kernel trick</a:t>
            </a:r>
            <a:r>
              <a:rPr lang="ja-JP" altLang="en-US" sz="2100" dirty="0">
                <a:ea typeface="ＭＳ Ｐゴシック" charset="0"/>
                <a:cs typeface="ＭＳ Ｐゴシック" charset="0"/>
              </a:rPr>
              <a:t>”</a:t>
            </a:r>
            <a:r>
              <a:rPr lang="en-US" altLang="ja-JP" sz="2100" dirty="0">
                <a:ea typeface="ＭＳ Ｐゴシック" charset="0"/>
                <a:cs typeface="ＭＳ Ｐゴシック" charset="0"/>
              </a:rPr>
              <a:t>):  </a:t>
            </a:r>
          </a:p>
          <a:p>
            <a:pPr marL="340519" lvl="1" indent="-165497"/>
            <a:r>
              <a:rPr lang="en-US" sz="1950" dirty="0">
                <a:ea typeface="ＭＳ Ｐゴシック" charset="0"/>
              </a:rPr>
              <a:t>Instead of using raw features, represent data in a high-dimensional feature space constructed from a set of </a:t>
            </a:r>
            <a:r>
              <a:rPr lang="en-US" sz="1950" i="1" dirty="0">
                <a:ea typeface="ＭＳ Ｐゴシック" charset="0"/>
              </a:rPr>
              <a:t>basis functions </a:t>
            </a:r>
            <a:r>
              <a:rPr lang="en-US" sz="1950" dirty="0">
                <a:ea typeface="ＭＳ Ｐゴシック" charset="0"/>
              </a:rPr>
              <a:t>(e.g., polynomial and Gaussian combinations of the base features)</a:t>
            </a:r>
          </a:p>
          <a:p>
            <a:pPr marL="340519" lvl="1" indent="-165497"/>
            <a:r>
              <a:rPr lang="en-US" sz="1950" dirty="0">
                <a:ea typeface="ＭＳ Ｐゴシック" charset="0"/>
              </a:rPr>
              <a:t>Find separating plane/SVM in that space</a:t>
            </a:r>
          </a:p>
          <a:p>
            <a:pPr marL="340519" lvl="1" indent="-165497"/>
            <a:r>
              <a:rPr lang="en-US" sz="1950" dirty="0">
                <a:ea typeface="ＭＳ Ｐゴシック" charset="0"/>
              </a:rPr>
              <a:t>Voila:  A nonlinear classifier!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Title 7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630456" y="342900"/>
            <a:ext cx="5829300" cy="857250"/>
          </a:xfrm>
        </p:spPr>
        <p:txBody>
          <a:bodyPr/>
          <a:lstStyle/>
          <a:p>
            <a:r>
              <a:rPr lang="en-US" dirty="0">
                <a:ea typeface="ＭＳ Ｐゴシック" charset="0"/>
                <a:cs typeface="ＭＳ Ｐゴシック" charset="0"/>
              </a:rPr>
              <a:t>Learning SVMs</a:t>
            </a:r>
          </a:p>
        </p:txBody>
      </p:sp>
      <p:sp>
        <p:nvSpPr>
          <p:cNvPr id="44034" name="Content Placeholder 8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1018846" y="1070084"/>
            <a:ext cx="6172200" cy="3943350"/>
          </a:xfrm>
        </p:spPr>
        <p:txBody>
          <a:bodyPr>
            <a:normAutofit fontScale="92500"/>
          </a:bodyPr>
          <a:lstStyle/>
          <a:p>
            <a:r>
              <a:rPr lang="en-US" sz="2100" dirty="0">
                <a:ea typeface="ＭＳ Ｐゴシック" charset="0"/>
                <a:cs typeface="ＭＳ Ｐゴシック" charset="0"/>
              </a:rPr>
              <a:t>Trick #1: Find points that would be closest to optimal separating plane (</a:t>
            </a:r>
            <a:r>
              <a:rPr lang="ja-JP" altLang="en-US" sz="2100" dirty="0">
                <a:ea typeface="ＭＳ Ｐゴシック" charset="0"/>
                <a:cs typeface="ＭＳ Ｐゴシック" charset="0"/>
              </a:rPr>
              <a:t>“</a:t>
            </a:r>
            <a:r>
              <a:rPr lang="en-US" altLang="ja-JP" sz="2100" dirty="0">
                <a:ea typeface="ＭＳ Ｐゴシック" charset="0"/>
                <a:cs typeface="ＭＳ Ｐゴシック" charset="0"/>
              </a:rPr>
              <a:t>support vectors</a:t>
            </a:r>
            <a:r>
              <a:rPr lang="ja-JP" altLang="en-US" sz="2100" dirty="0">
                <a:ea typeface="ＭＳ Ｐゴシック" charset="0"/>
                <a:cs typeface="ＭＳ Ｐゴシック" charset="0"/>
              </a:rPr>
              <a:t>”</a:t>
            </a:r>
            <a:r>
              <a:rPr lang="en-US" altLang="ja-JP" sz="2100" dirty="0">
                <a:ea typeface="ＭＳ Ｐゴシック" charset="0"/>
                <a:cs typeface="ＭＳ Ｐゴシック" charset="0"/>
              </a:rPr>
              <a:t>) and work directly from those instances</a:t>
            </a:r>
          </a:p>
          <a:p>
            <a:r>
              <a:rPr lang="en-US" sz="2100" dirty="0">
                <a:ea typeface="ＭＳ Ｐゴシック" charset="0"/>
                <a:cs typeface="ＭＳ Ｐゴシック" charset="0"/>
              </a:rPr>
              <a:t>Trick #2: Represent as a </a:t>
            </a:r>
            <a:r>
              <a:rPr lang="en-US" sz="2100" b="1" dirty="0">
                <a:ea typeface="ＭＳ Ｐゴシック" charset="0"/>
                <a:cs typeface="ＭＳ Ｐゴシック" charset="0"/>
              </a:rPr>
              <a:t>quadratic optimization problem</a:t>
            </a:r>
            <a:r>
              <a:rPr lang="en-US" sz="2100" dirty="0">
                <a:ea typeface="ＭＳ Ｐゴシック" charset="0"/>
                <a:cs typeface="ＭＳ Ｐゴシック" charset="0"/>
              </a:rPr>
              <a:t>, and use quadratic programming techniques</a:t>
            </a:r>
          </a:p>
          <a:p>
            <a:r>
              <a:rPr lang="en-US" sz="2100" dirty="0">
                <a:ea typeface="ＭＳ Ｐゴシック" charset="0"/>
                <a:cs typeface="ＭＳ Ｐゴシック" charset="0"/>
              </a:rPr>
              <a:t>Trick #3 (</a:t>
            </a:r>
            <a:r>
              <a:rPr lang="ja-JP" altLang="en-US" sz="2100" dirty="0">
                <a:ea typeface="ＭＳ Ｐゴシック" charset="0"/>
                <a:cs typeface="ＭＳ Ｐゴシック" charset="0"/>
              </a:rPr>
              <a:t>“</a:t>
            </a:r>
            <a:r>
              <a:rPr lang="en-US" altLang="ja-JP" sz="2100" dirty="0">
                <a:ea typeface="ＭＳ Ｐゴシック" charset="0"/>
                <a:cs typeface="ＭＳ Ｐゴシック" charset="0"/>
              </a:rPr>
              <a:t>kernel trick</a:t>
            </a:r>
            <a:r>
              <a:rPr lang="ja-JP" altLang="en-US" sz="2100" dirty="0">
                <a:ea typeface="ＭＳ Ｐゴシック" charset="0"/>
                <a:cs typeface="ＭＳ Ｐゴシック" charset="0"/>
              </a:rPr>
              <a:t>”</a:t>
            </a:r>
            <a:r>
              <a:rPr lang="en-US" altLang="ja-JP" sz="2100" dirty="0">
                <a:ea typeface="ＭＳ Ｐゴシック" charset="0"/>
                <a:cs typeface="ＭＳ Ｐゴシック" charset="0"/>
              </a:rPr>
              <a:t>):  </a:t>
            </a:r>
          </a:p>
          <a:p>
            <a:pPr marL="340519" lvl="1" indent="-165497"/>
            <a:r>
              <a:rPr lang="en-US" sz="1950" dirty="0">
                <a:ea typeface="ＭＳ Ｐゴシック" charset="0"/>
              </a:rPr>
              <a:t>Instead of using raw features, represent data in a high-dimensional feature space constructed from a set of </a:t>
            </a:r>
            <a:r>
              <a:rPr lang="en-US" sz="1950" i="1" dirty="0">
                <a:ea typeface="ＭＳ Ｐゴシック" charset="0"/>
              </a:rPr>
              <a:t>basis functions </a:t>
            </a:r>
            <a:r>
              <a:rPr lang="en-US" sz="1950" dirty="0">
                <a:ea typeface="ＭＳ Ｐゴシック" charset="0"/>
              </a:rPr>
              <a:t>(e.g., polynomial and Gaussian combinations of the base features)</a:t>
            </a:r>
          </a:p>
          <a:p>
            <a:pPr marL="340519" lvl="1" indent="-165497"/>
            <a:r>
              <a:rPr lang="en-US" sz="1950" dirty="0">
                <a:ea typeface="ＭＳ Ｐゴシック" charset="0"/>
              </a:rPr>
              <a:t>Find separating plane/SVM in that space</a:t>
            </a:r>
          </a:p>
          <a:p>
            <a:pPr marL="340519" lvl="1" indent="-165497"/>
            <a:r>
              <a:rPr lang="en-US" sz="1950" dirty="0">
                <a:ea typeface="ＭＳ Ｐゴシック" charset="0"/>
              </a:rPr>
              <a:t>Voila:  A nonlinear classifier!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AFE26CF-3F12-EF6B-BB53-98B07599A588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4545106" y="3419475"/>
            <a:ext cx="3052763" cy="1381125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85714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2D165-5BF4-0B45-9C78-69D30B2BB5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1037" y="561072"/>
            <a:ext cx="5829300" cy="857250"/>
          </a:xfrm>
        </p:spPr>
        <p:txBody>
          <a:bodyPr/>
          <a:lstStyle/>
          <a:p>
            <a:pPr algn="l"/>
            <a:r>
              <a:rPr lang="en-US" sz="3300" dirty="0"/>
              <a:t>Soft margin classification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96BE41-042F-854C-A7A9-71848F9D4E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1037" y="1418322"/>
            <a:ext cx="5829300" cy="3575957"/>
          </a:xfrm>
        </p:spPr>
        <p:txBody>
          <a:bodyPr/>
          <a:lstStyle/>
          <a:p>
            <a:r>
              <a:rPr lang="en-US" sz="2400" dirty="0"/>
              <a:t>What if data from two classes not</a:t>
            </a:r>
            <a:br>
              <a:rPr lang="en-US" sz="2400" dirty="0"/>
            </a:br>
            <a:r>
              <a:rPr lang="en-US" sz="2400" dirty="0"/>
              <a:t>linearly separable?</a:t>
            </a:r>
          </a:p>
          <a:p>
            <a:r>
              <a:rPr lang="en-US" sz="2400" dirty="0"/>
              <a:t> Allow a fat decision margin to make a few mistakes</a:t>
            </a:r>
          </a:p>
          <a:p>
            <a:r>
              <a:rPr lang="en-US" sz="2400" dirty="0"/>
              <a:t>Some points, outliers or noisy examples, are inside or on wrong side of the margin</a:t>
            </a:r>
          </a:p>
          <a:p>
            <a:r>
              <a:rPr lang="en-US" sz="2400" dirty="0"/>
              <a:t>Each outlier incurs a cost based on distance to hyperplane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F883DE-7D02-2243-B6E4-DF93F8F12E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0337" y="566984"/>
            <a:ext cx="1734931" cy="1568448"/>
          </a:xfrm>
          <a:prstGeom prst="rect">
            <a:avLst/>
          </a:prstGeom>
          <a:ln w="63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845556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180924-226F-9C46-8D0A-1BDBA34806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2005" y="702229"/>
            <a:ext cx="5829300" cy="857250"/>
          </a:xfrm>
        </p:spPr>
        <p:txBody>
          <a:bodyPr/>
          <a:lstStyle/>
          <a:p>
            <a:pPr algn="l"/>
            <a:r>
              <a:rPr lang="en-US" sz="3300" dirty="0"/>
              <a:t>Kernel trick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7F2097-A8ED-8648-8092-76FF8563B1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3764" y="1463851"/>
            <a:ext cx="5829300" cy="3538106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What if data from two classes not linearly separable?</a:t>
            </a:r>
          </a:p>
          <a:p>
            <a:r>
              <a:rPr lang="en-US" sz="2400" dirty="0"/>
              <a:t>Project data onto a higher dimensional space where it becomes linearly separable</a:t>
            </a:r>
          </a:p>
          <a:p>
            <a:r>
              <a:rPr lang="en-US" sz="2400" dirty="0"/>
              <a:t>Many SVMs can take an argument, a </a:t>
            </a:r>
            <a:r>
              <a:rPr lang="en-US" sz="2400" b="1" dirty="0"/>
              <a:t>kernel</a:t>
            </a:r>
            <a:r>
              <a:rPr lang="en-US" sz="2400" dirty="0"/>
              <a:t>, that does the transformation of the data</a:t>
            </a:r>
          </a:p>
          <a:p>
            <a:r>
              <a:rPr lang="en-US" sz="2400" dirty="0"/>
              <a:t>Deciding what </a:t>
            </a:r>
            <a:r>
              <a:rPr lang="en-US" sz="2400" b="1" dirty="0"/>
              <a:t>kernel function </a:t>
            </a:r>
            <a:r>
              <a:rPr lang="en-US" sz="2400" dirty="0"/>
              <a:t>to use is done through experimentation</a:t>
            </a:r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A130028-53C4-7943-8390-91F0F0DAD3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1385" y="1559479"/>
            <a:ext cx="2727849" cy="1238899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342153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food&#10;&#10;Description automatically generated">
            <a:extLst>
              <a:ext uri="{FF2B5EF4-FFF2-40B4-BE49-F238E27FC236}">
                <a16:creationId xmlns:a16="http://schemas.microsoft.com/office/drawing/2014/main" id="{D82B24E9-567E-2E41-BD89-2C4F0A3425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3160" y="1180906"/>
            <a:ext cx="5446817" cy="396259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B9D8602-C8E1-E442-9D88-60C939E71F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7350" y="337059"/>
            <a:ext cx="5829300" cy="857250"/>
          </a:xfrm>
        </p:spPr>
        <p:txBody>
          <a:bodyPr/>
          <a:lstStyle/>
          <a:p>
            <a:r>
              <a:rPr lang="en-US" dirty="0"/>
              <a:t>Kernel Trick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0DDB55-FAD5-F244-8F87-5D8C504BFC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7350" y="978549"/>
            <a:ext cx="5852627" cy="621652"/>
          </a:xfrm>
        </p:spPr>
        <p:txBody>
          <a:bodyPr/>
          <a:lstStyle/>
          <a:p>
            <a:pPr marL="0" indent="0">
              <a:buNone/>
            </a:pPr>
            <a:r>
              <a:rPr lang="en-US" sz="2250" dirty="0"/>
              <a:t>Can’t separate the blue &amp; red points with a line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79556F-29EA-594A-9A78-DA1789B8717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18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8D4CBD-26D9-E84D-B791-6C18CE16F051}"/>
              </a:ext>
            </a:extLst>
          </p:cNvPr>
          <p:cNvSpPr txBox="1"/>
          <p:nvPr/>
        </p:nvSpPr>
        <p:spPr>
          <a:xfrm>
            <a:off x="1257300" y="4832657"/>
            <a:ext cx="176683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Figure from </a:t>
            </a:r>
            <a:r>
              <a:rPr lang="en-US" sz="1050" dirty="0">
                <a:hlinkClick r:id="rId3"/>
              </a:rPr>
              <a:t>S. Bhattacharyya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30347529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2"/>
          <p:cNvSpPr>
            <a:spLocks noGrp="1" noChangeArrowheads="1"/>
          </p:cNvSpPr>
          <p:nvPr>
            <p:ph type="title"/>
          </p:nvPr>
        </p:nvSpPr>
        <p:spPr>
          <a:xfrm>
            <a:off x="1657349" y="518290"/>
            <a:ext cx="5829300" cy="85725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>
                <a:ea typeface="ＭＳ Ｐゴシック" charset="0"/>
                <a:cs typeface="ＭＳ Ｐゴシック" charset="0"/>
              </a:rPr>
              <a:t>Support Vector Machines</a:t>
            </a:r>
          </a:p>
        </p:txBody>
      </p:sp>
      <p:sp>
        <p:nvSpPr>
          <p:cNvPr id="1741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61696" y="1375540"/>
            <a:ext cx="7220607" cy="3539360"/>
          </a:xfrm>
        </p:spPr>
        <p:txBody>
          <a:bodyPr>
            <a:normAutofit fontScale="92500" lnSpcReduction="10000"/>
          </a:bodyPr>
          <a:lstStyle/>
          <a:p>
            <a:pPr eaLnBrk="1" hangingPunct="1">
              <a:lnSpc>
                <a:spcPct val="90000"/>
              </a:lnSpc>
            </a:pPr>
            <a:r>
              <a:rPr lang="en-US" sz="2400" dirty="0">
                <a:ea typeface="ＭＳ Ｐゴシック" charset="0"/>
                <a:cs typeface="ＭＳ Ｐゴシック" charset="0"/>
              </a:rPr>
              <a:t>Very popular ML technique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100" dirty="0">
                <a:ea typeface="ＭＳ Ｐゴシック" charset="0"/>
              </a:rPr>
              <a:t>Became popular in the late 90s (</a:t>
            </a:r>
            <a:r>
              <a:rPr lang="en-US" sz="2100" dirty="0" err="1">
                <a:ea typeface="ＭＳ Ｐゴシック" charset="0"/>
              </a:rPr>
              <a:t>Vapnik</a:t>
            </a:r>
            <a:r>
              <a:rPr lang="en-US" sz="2100" dirty="0">
                <a:ea typeface="ＭＳ Ｐゴシック" charset="0"/>
              </a:rPr>
              <a:t> 1995; 1998)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100" dirty="0">
                <a:ea typeface="ＭＳ Ｐゴシック" charset="0"/>
              </a:rPr>
              <a:t>Invented in the late 70s (</a:t>
            </a:r>
            <a:r>
              <a:rPr lang="en-US" sz="2100" dirty="0" err="1">
                <a:ea typeface="ＭＳ Ｐゴシック" charset="0"/>
              </a:rPr>
              <a:t>Vapnik</a:t>
            </a:r>
            <a:r>
              <a:rPr lang="en-US" sz="2100" dirty="0">
                <a:ea typeface="ＭＳ Ｐゴシック" charset="0"/>
              </a:rPr>
              <a:t>, 1979)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>
                <a:ea typeface="ＭＳ Ｐゴシック" charset="0"/>
                <a:cs typeface="ＭＳ Ｐゴシック" charset="0"/>
              </a:rPr>
              <a:t>Controls complexity and overfitting, so works well on a wide range of practical problems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>
                <a:ea typeface="ＭＳ Ｐゴシック" charset="0"/>
                <a:cs typeface="ＭＳ Ｐゴシック" charset="0"/>
              </a:rPr>
              <a:t>Can handle high dimensional vector spaces, which makes feature selection less critical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>
                <a:ea typeface="ＭＳ Ｐゴシック" charset="0"/>
                <a:cs typeface="ＭＳ Ｐゴシック" charset="0"/>
              </a:rPr>
              <a:t>Fast and memory efficient implementations, e.g., </a:t>
            </a:r>
            <a:r>
              <a:rPr lang="en-US" sz="2400" dirty="0">
                <a:ea typeface="ＭＳ Ｐゴシック" charset="0"/>
                <a:cs typeface="ＭＳ Ｐゴシック" charset="0"/>
                <a:hlinkClick r:id="rId3"/>
              </a:rPr>
              <a:t>svm_light</a:t>
            </a:r>
            <a:endParaRPr lang="en-US" sz="2400" dirty="0">
              <a:ea typeface="ＭＳ Ｐゴシック" charset="0"/>
              <a:cs typeface="ＭＳ Ｐゴシック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ja-JP" sz="2400" dirty="0">
                <a:ea typeface="ＭＳ Ｐゴシック" charset="0"/>
                <a:cs typeface="ＭＳ Ｐゴシック" charset="0"/>
              </a:rPr>
              <a:t>Not always best solution, especially for problems with small vector spaces</a:t>
            </a:r>
            <a:endParaRPr lang="en-US" sz="2400" dirty="0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B0A5F-D521-474B-B69A-DAFA3BEA07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7350" y="348812"/>
            <a:ext cx="5829300" cy="857250"/>
          </a:xfrm>
        </p:spPr>
        <p:txBody>
          <a:bodyPr>
            <a:normAutofit/>
          </a:bodyPr>
          <a:lstStyle/>
          <a:p>
            <a:r>
              <a:rPr lang="en-US" sz="3600" dirty="0"/>
              <a:t>Use a different kernel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41FC3D-4CE6-C54D-9A0D-8E8ABD94C6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14500" y="1072146"/>
            <a:ext cx="5829300" cy="914400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Applying a kernel can transform data to make it more nearly  linearly separable</a:t>
            </a:r>
          </a:p>
          <a:p>
            <a:r>
              <a:rPr lang="en-US" dirty="0"/>
              <a:t>E.g., use polar coordinates or map to three </a:t>
            </a:r>
            <a:r>
              <a:rPr lang="en-US" dirty="0" err="1"/>
              <a:t>dimentions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54EDAB-BE1A-6644-A09A-47B8A4F2C60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19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0CFFF65-0CEE-BD47-A876-0CC4C09E34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3368" y="1986546"/>
            <a:ext cx="4237264" cy="3177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361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1371600" y="570309"/>
            <a:ext cx="6400800" cy="572691"/>
          </a:xfrm>
        </p:spPr>
        <p:txBody>
          <a:bodyPr>
            <a:normAutofit fontScale="90000"/>
          </a:bodyPr>
          <a:lstStyle/>
          <a:p>
            <a:pPr>
              <a:tabLst>
                <a:tab pos="0" algn="l"/>
                <a:tab pos="685800" algn="l"/>
                <a:tab pos="1371600" algn="l"/>
                <a:tab pos="2057400" algn="l"/>
                <a:tab pos="2743200" algn="l"/>
                <a:tab pos="3429000" algn="l"/>
                <a:tab pos="4114800" algn="l"/>
                <a:tab pos="4800600" algn="l"/>
                <a:tab pos="5486400" algn="l"/>
                <a:tab pos="6172200" algn="l"/>
                <a:tab pos="6858000" algn="l"/>
                <a:tab pos="7543800" algn="l"/>
              </a:tabLst>
            </a:pPr>
            <a:r>
              <a:rPr lang="en-US" dirty="0">
                <a:ea typeface="ＭＳ Ｐゴシック" charset="0"/>
                <a:cs typeface="ＭＳ Ｐゴシック" charset="0"/>
              </a:rPr>
              <a:t>SVM Performance</a:t>
            </a:r>
          </a:p>
        </p:txBody>
      </p:sp>
      <p:sp>
        <p:nvSpPr>
          <p:cNvPr id="45058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1771650" y="1143000"/>
            <a:ext cx="6000750" cy="4000500"/>
          </a:xfrm>
        </p:spPr>
        <p:txBody>
          <a:bodyPr/>
          <a:lstStyle/>
          <a:p>
            <a:pPr marL="255985" indent="-255985">
              <a:buSzPct val="60000"/>
              <a:buFont typeface="Tahoma" charset="0"/>
              <a:buChar char="•"/>
              <a:tabLst>
                <a:tab pos="683419" algn="l"/>
                <a:tab pos="1369219" algn="l"/>
                <a:tab pos="2055019" algn="l"/>
                <a:tab pos="2740819" algn="l"/>
                <a:tab pos="3426619" algn="l"/>
                <a:tab pos="4112419" algn="l"/>
                <a:tab pos="4798219" algn="l"/>
                <a:tab pos="5484019" algn="l"/>
                <a:tab pos="6169819" algn="l"/>
                <a:tab pos="6855619" algn="l"/>
                <a:tab pos="7541419" algn="l"/>
              </a:tabLst>
            </a:pPr>
            <a:r>
              <a:rPr lang="en-US" sz="2400" dirty="0">
                <a:ea typeface="ＭＳ Ｐゴシック" charset="0"/>
                <a:cs typeface="ＭＳ Ｐゴシック" charset="0"/>
              </a:rPr>
              <a:t>SVMs can handle very large features spaces (e.g., 100K features)</a:t>
            </a:r>
          </a:p>
          <a:p>
            <a:pPr marL="255985" indent="-255985">
              <a:buSzPct val="60000"/>
              <a:buFont typeface="Tahoma" charset="0"/>
              <a:buChar char="•"/>
              <a:tabLst>
                <a:tab pos="683419" algn="l"/>
                <a:tab pos="1369219" algn="l"/>
                <a:tab pos="2055019" algn="l"/>
                <a:tab pos="2740819" algn="l"/>
                <a:tab pos="3426619" algn="l"/>
                <a:tab pos="4112419" algn="l"/>
                <a:tab pos="4798219" algn="l"/>
                <a:tab pos="5484019" algn="l"/>
                <a:tab pos="6169819" algn="l"/>
                <a:tab pos="6855619" algn="l"/>
                <a:tab pos="7541419" algn="l"/>
              </a:tabLst>
            </a:pPr>
            <a:r>
              <a:rPr lang="en-US" sz="2400" dirty="0">
                <a:ea typeface="ＭＳ Ｐゴシック" charset="0"/>
                <a:cs typeface="ＭＳ Ｐゴシック" charset="0"/>
              </a:rPr>
              <a:t>Relatively fast</a:t>
            </a:r>
          </a:p>
          <a:p>
            <a:pPr marL="255985" indent="-255985">
              <a:buSzPct val="60000"/>
              <a:buFont typeface="Tahoma" charset="0"/>
              <a:buChar char="•"/>
              <a:tabLst>
                <a:tab pos="683419" algn="l"/>
                <a:tab pos="1369219" algn="l"/>
                <a:tab pos="2055019" algn="l"/>
                <a:tab pos="2740819" algn="l"/>
                <a:tab pos="3426619" algn="l"/>
                <a:tab pos="4112419" algn="l"/>
                <a:tab pos="4798219" algn="l"/>
                <a:tab pos="5484019" algn="l"/>
                <a:tab pos="6169819" algn="l"/>
                <a:tab pos="6855619" algn="l"/>
                <a:tab pos="7541419" algn="l"/>
              </a:tabLst>
            </a:pPr>
            <a:r>
              <a:rPr lang="en-US" sz="2400" dirty="0">
                <a:ea typeface="ＭＳ Ｐゴシック" charset="0"/>
                <a:cs typeface="ＭＳ Ｐゴシック" charset="0"/>
              </a:rPr>
              <a:t>Anecdotally they work very well indeed</a:t>
            </a:r>
          </a:p>
          <a:p>
            <a:pPr marL="255985" indent="-255985">
              <a:buSzPct val="60000"/>
              <a:buFont typeface="Tahoma" charset="0"/>
              <a:buChar char="•"/>
              <a:tabLst>
                <a:tab pos="683419" algn="l"/>
                <a:tab pos="1369219" algn="l"/>
                <a:tab pos="2055019" algn="l"/>
                <a:tab pos="2740819" algn="l"/>
                <a:tab pos="3426619" algn="l"/>
                <a:tab pos="4112419" algn="l"/>
                <a:tab pos="4798219" algn="l"/>
                <a:tab pos="5484019" algn="l"/>
                <a:tab pos="6169819" algn="l"/>
                <a:tab pos="6855619" algn="l"/>
                <a:tab pos="7541419" algn="l"/>
              </a:tabLst>
            </a:pPr>
            <a:r>
              <a:rPr lang="en-US" sz="2400" dirty="0">
                <a:ea typeface="ＭＳ Ｐゴシック" charset="0"/>
                <a:cs typeface="ＭＳ Ｐゴシック" charset="0"/>
              </a:rPr>
              <a:t>Example: They are among the best-known classifier on a well-studied hand-written-character recognition benchmark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8D184874-1B95-2945-B34A-8D4807D4D6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2072" y="1108213"/>
            <a:ext cx="3829050" cy="283831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CF84E88-DA6E-004D-AC5D-48D294B560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411957"/>
            <a:ext cx="5829300" cy="857250"/>
          </a:xfrm>
        </p:spPr>
        <p:txBody>
          <a:bodyPr/>
          <a:lstStyle/>
          <a:p>
            <a:r>
              <a:rPr lang="en-US" dirty="0"/>
              <a:t>SVMs in </a:t>
            </a:r>
            <a:r>
              <a:rPr lang="en-US" dirty="0" err="1"/>
              <a:t>scikit</a:t>
            </a:r>
            <a:r>
              <a:rPr lang="en-US" dirty="0"/>
              <a:t>-learn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36C2BE-24FC-DB49-9B57-A53926CCE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7750" y="1269207"/>
            <a:ext cx="3086100" cy="3771900"/>
          </a:xfrm>
        </p:spPr>
        <p:txBody>
          <a:bodyPr>
            <a:normAutofit lnSpcReduction="10000"/>
          </a:bodyPr>
          <a:lstStyle/>
          <a:p>
            <a:pPr marL="175022" indent="-175022">
              <a:tabLst>
                <a:tab pos="2266950" algn="l"/>
              </a:tabLst>
            </a:pPr>
            <a:r>
              <a:rPr lang="en-US" sz="2250" dirty="0" err="1"/>
              <a:t>Scikit</a:t>
            </a:r>
            <a:r>
              <a:rPr lang="en-US" sz="2250" dirty="0"/>
              <a:t>-learn has three </a:t>
            </a:r>
            <a:r>
              <a:rPr lang="en-US" sz="2250" dirty="0">
                <a:hlinkClick r:id="rId4"/>
              </a:rPr>
              <a:t>SVM classifiers</a:t>
            </a:r>
            <a:r>
              <a:rPr lang="en-US" sz="2250" dirty="0"/>
              <a:t>: SVC, </a:t>
            </a:r>
            <a:r>
              <a:rPr lang="en-US" sz="2250" dirty="0" err="1"/>
              <a:t>NuSVC</a:t>
            </a:r>
            <a:r>
              <a:rPr lang="en-US" sz="2250" dirty="0"/>
              <a:t>, and </a:t>
            </a:r>
            <a:r>
              <a:rPr lang="en-US" sz="2250" dirty="0" err="1"/>
              <a:t>LinearSVC</a:t>
            </a:r>
            <a:endParaRPr lang="en-US" sz="2250" dirty="0"/>
          </a:p>
          <a:p>
            <a:pPr marL="175022" indent="-175022">
              <a:tabLst>
                <a:tab pos="2266950" algn="l"/>
              </a:tabLst>
            </a:pPr>
            <a:r>
              <a:rPr lang="en-US" sz="2250" dirty="0"/>
              <a:t>Data can be either in </a:t>
            </a:r>
            <a:r>
              <a:rPr lang="en-US" sz="2250" b="1" dirty="0"/>
              <a:t>dense </a:t>
            </a:r>
            <a:r>
              <a:rPr lang="en-US" sz="2250" b="1" dirty="0" err="1"/>
              <a:t>numpy</a:t>
            </a:r>
            <a:r>
              <a:rPr lang="en-US" sz="2250" b="1" dirty="0"/>
              <a:t> </a:t>
            </a:r>
            <a:r>
              <a:rPr lang="en-US" sz="2250" dirty="0"/>
              <a:t>arrays or </a:t>
            </a:r>
            <a:r>
              <a:rPr lang="en-US" sz="2250" b="1" dirty="0"/>
              <a:t>sparse </a:t>
            </a:r>
            <a:r>
              <a:rPr lang="en-US" sz="2250" b="1" dirty="0" err="1"/>
              <a:t>scipy</a:t>
            </a:r>
            <a:r>
              <a:rPr lang="en-US" sz="2250" b="1" dirty="0"/>
              <a:t> </a:t>
            </a:r>
            <a:r>
              <a:rPr lang="en-US" sz="2250" dirty="0"/>
              <a:t>arrays</a:t>
            </a:r>
          </a:p>
          <a:p>
            <a:pPr marL="175022" indent="-175022">
              <a:tabLst>
                <a:tab pos="2266950" algn="l"/>
              </a:tabLst>
            </a:pPr>
            <a:r>
              <a:rPr lang="en-US" sz="2250" dirty="0"/>
              <a:t>All directly support multi-way </a:t>
            </a:r>
            <a:r>
              <a:rPr lang="en-US" sz="2250" dirty="0" err="1"/>
              <a:t>classifica-tion</a:t>
            </a:r>
            <a:r>
              <a:rPr lang="en-US" sz="2250" dirty="0"/>
              <a:t>, SVC and </a:t>
            </a:r>
            <a:r>
              <a:rPr lang="en-US" sz="2250" dirty="0" err="1"/>
              <a:t>NuSCV</a:t>
            </a:r>
            <a:r>
              <a:rPr lang="en-US" sz="2250" dirty="0"/>
              <a:t> using OVO and </a:t>
            </a:r>
            <a:r>
              <a:rPr lang="en-US" sz="2250" dirty="0" err="1"/>
              <a:t>LinearSVC</a:t>
            </a:r>
            <a:r>
              <a:rPr lang="en-US" sz="2250" dirty="0"/>
              <a:t> using OVA</a:t>
            </a:r>
          </a:p>
        </p:txBody>
      </p:sp>
    </p:spTree>
    <p:extLst>
      <p:ext uri="{BB962C8B-B14F-4D97-AF65-F5344CB8AC3E}">
        <p14:creationId xmlns:p14="http://schemas.microsoft.com/office/powerpoint/2010/main" val="13569272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Footer Placeholder 3"/>
          <p:cNvSpPr>
            <a:spLocks noGrp="1"/>
          </p:cNvSpPr>
          <p:nvPr>
            <p:ph type="ftr" sz="quarter" idx="4294967295"/>
          </p:nvPr>
        </p:nvSpPr>
        <p:spPr bwMode="auto">
          <a:xfrm>
            <a:off x="6059870" y="5521873"/>
            <a:ext cx="1885950" cy="2286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8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557213" indent="-214313">
              <a:defRPr sz="1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857250" indent="-171450">
              <a:defRPr sz="1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200150" indent="-171450">
              <a:defRPr sz="1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1543050" indent="-171450">
              <a:defRPr sz="1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r"/>
            <a:r>
              <a:rPr lang="en-US" sz="750">
                <a:latin typeface="Calibri"/>
              </a:rPr>
              <a:t>Copyright © 2001, 2003, Andrew W. Moore</a:t>
            </a:r>
            <a:endParaRPr lang="en-US" sz="750" dirty="0">
              <a:latin typeface="Calibri"/>
            </a:endParaRPr>
          </a:p>
        </p:txBody>
      </p:sp>
      <p:sp>
        <p:nvSpPr>
          <p:cNvPr id="19458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802070" y="784378"/>
            <a:ext cx="3486150" cy="572691"/>
          </a:xfrm>
        </p:spPr>
        <p:txBody>
          <a:bodyPr>
            <a:normAutofit fontScale="90000"/>
          </a:bodyPr>
          <a:lstStyle/>
          <a:p>
            <a:pPr>
              <a:tabLst>
                <a:tab pos="0" algn="l"/>
                <a:tab pos="685800" algn="l"/>
                <a:tab pos="1371600" algn="l"/>
                <a:tab pos="2057400" algn="l"/>
                <a:tab pos="2743200" algn="l"/>
                <a:tab pos="3429000" algn="l"/>
                <a:tab pos="4114800" algn="l"/>
                <a:tab pos="4800600" algn="l"/>
                <a:tab pos="5486400" algn="l"/>
                <a:tab pos="6172200" algn="l"/>
                <a:tab pos="6858000" algn="l"/>
                <a:tab pos="7543800" algn="l"/>
              </a:tabLst>
            </a:pPr>
            <a:r>
              <a:rPr lang="en-US" dirty="0">
                <a:ea typeface="ＭＳ Ｐゴシック" charset="0"/>
                <a:cs typeface="ＭＳ Ｐゴシック" charset="0"/>
              </a:rPr>
              <a:t> Linear Classifiers</a:t>
            </a:r>
          </a:p>
        </p:txBody>
      </p:sp>
      <p:sp>
        <p:nvSpPr>
          <p:cNvPr id="19459" name="Rectangle 2"/>
          <p:cNvSpPr>
            <a:spLocks noChangeArrowheads="1"/>
          </p:cNvSpPr>
          <p:nvPr/>
        </p:nvSpPr>
        <p:spPr bwMode="auto">
          <a:xfrm>
            <a:off x="5088320" y="1191861"/>
            <a:ext cx="1200150" cy="486384"/>
          </a:xfrm>
          <a:prstGeom prst="rect">
            <a:avLst/>
          </a:prstGeom>
          <a:solidFill>
            <a:srgbClr val="FFCCFF"/>
          </a:solidFill>
          <a:ln w="12600">
            <a:solidFill>
              <a:srgbClr val="000000"/>
            </a:solidFill>
            <a:miter lim="800000"/>
            <a:headEnd/>
            <a:tailEnd/>
          </a:ln>
        </p:spPr>
        <p:txBody>
          <a:bodyPr lIns="67500" tIns="35100" rIns="67500" bIns="35100" anchor="ctr">
            <a:spAutoFit/>
          </a:bodyPr>
          <a:lstStyle/>
          <a:p>
            <a:pPr algn="ctr">
              <a:spcBef>
                <a:spcPts val="938"/>
              </a:spcBef>
              <a:tabLst>
                <a:tab pos="0" algn="l"/>
                <a:tab pos="685800" algn="l"/>
                <a:tab pos="1371600" algn="l"/>
                <a:tab pos="2057400" algn="l"/>
                <a:tab pos="2743200" algn="l"/>
                <a:tab pos="3429000" algn="l"/>
                <a:tab pos="4114800" algn="l"/>
                <a:tab pos="4800600" algn="l"/>
                <a:tab pos="5486400" algn="l"/>
                <a:tab pos="6172200" algn="l"/>
                <a:tab pos="6858000" algn="l"/>
                <a:tab pos="7543800" algn="l"/>
              </a:tabLst>
            </a:pPr>
            <a:r>
              <a:rPr lang="en-US" sz="2700" i="1" dirty="0">
                <a:solidFill>
                  <a:srgbClr val="000000"/>
                </a:solidFill>
                <a:latin typeface="Calibri"/>
              </a:rPr>
              <a:t>f </a:t>
            </a:r>
            <a:r>
              <a:rPr lang="en-US" sz="1500" dirty="0">
                <a:solidFill>
                  <a:srgbClr val="000000"/>
                </a:solidFill>
                <a:latin typeface="Calibri"/>
              </a:rPr>
              <a:t>        </a:t>
            </a:r>
          </a:p>
        </p:txBody>
      </p:sp>
      <p:sp>
        <p:nvSpPr>
          <p:cNvPr id="19460" name="Line 3"/>
          <p:cNvSpPr>
            <a:spLocks noChangeShapeType="1"/>
          </p:cNvSpPr>
          <p:nvPr/>
        </p:nvSpPr>
        <p:spPr bwMode="auto">
          <a:xfrm>
            <a:off x="4059620" y="1407073"/>
            <a:ext cx="1028700" cy="1191"/>
          </a:xfrm>
          <a:prstGeom prst="line">
            <a:avLst/>
          </a:prstGeom>
          <a:noFill/>
          <a:ln w="12600">
            <a:solidFill>
              <a:srgbClr val="00000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350" dirty="0">
              <a:latin typeface="Calibri"/>
            </a:endParaRPr>
          </a:p>
        </p:txBody>
      </p:sp>
      <p:sp>
        <p:nvSpPr>
          <p:cNvPr id="19461" name="Text Box 4"/>
          <p:cNvSpPr txBox="1">
            <a:spLocks noChangeArrowheads="1"/>
          </p:cNvSpPr>
          <p:nvPr/>
        </p:nvSpPr>
        <p:spPr bwMode="auto">
          <a:xfrm>
            <a:off x="3716720" y="1178474"/>
            <a:ext cx="457200" cy="394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7500" tIns="35100" rIns="67500" bIns="351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>
              <a:spcBef>
                <a:spcPts val="1313"/>
              </a:spcBef>
            </a:pPr>
            <a:r>
              <a:rPr lang="en-US" sz="2100" b="1" i="1" dirty="0">
                <a:solidFill>
                  <a:srgbClr val="000000"/>
                </a:solidFill>
                <a:latin typeface="Calibri"/>
              </a:rPr>
              <a:t>x</a:t>
            </a:r>
          </a:p>
        </p:txBody>
      </p:sp>
      <p:sp>
        <p:nvSpPr>
          <p:cNvPr id="19462" name="Line 5"/>
          <p:cNvSpPr>
            <a:spLocks noChangeShapeType="1"/>
          </p:cNvSpPr>
          <p:nvPr/>
        </p:nvSpPr>
        <p:spPr bwMode="auto">
          <a:xfrm>
            <a:off x="5602670" y="892723"/>
            <a:ext cx="1191" cy="285750"/>
          </a:xfrm>
          <a:prstGeom prst="line">
            <a:avLst/>
          </a:prstGeom>
          <a:noFill/>
          <a:ln w="12600">
            <a:solidFill>
              <a:srgbClr val="00000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350" dirty="0">
              <a:latin typeface="Calibri"/>
            </a:endParaRPr>
          </a:p>
        </p:txBody>
      </p:sp>
      <p:sp>
        <p:nvSpPr>
          <p:cNvPr id="19463" name="Text Box 6"/>
          <p:cNvSpPr txBox="1">
            <a:spLocks noChangeArrowheads="1"/>
          </p:cNvSpPr>
          <p:nvPr/>
        </p:nvSpPr>
        <p:spPr bwMode="auto">
          <a:xfrm>
            <a:off x="5431220" y="606973"/>
            <a:ext cx="285750" cy="4402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7500" tIns="35100" rIns="67500" bIns="351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>
              <a:spcBef>
                <a:spcPts val="1500"/>
              </a:spcBef>
            </a:pPr>
            <a:r>
              <a:rPr lang="en-US">
                <a:solidFill>
                  <a:srgbClr val="00CC00"/>
                </a:solidFill>
                <a:latin typeface="Symbol" charset="0"/>
              </a:rPr>
              <a:t></a:t>
            </a:r>
          </a:p>
        </p:txBody>
      </p:sp>
      <p:sp>
        <p:nvSpPr>
          <p:cNvPr id="19464" name="Line 7"/>
          <p:cNvSpPr>
            <a:spLocks noChangeShapeType="1"/>
          </p:cNvSpPr>
          <p:nvPr/>
        </p:nvSpPr>
        <p:spPr bwMode="auto">
          <a:xfrm>
            <a:off x="6288470" y="1407073"/>
            <a:ext cx="1028700" cy="1191"/>
          </a:xfrm>
          <a:prstGeom prst="line">
            <a:avLst/>
          </a:prstGeom>
          <a:noFill/>
          <a:ln w="12600">
            <a:solidFill>
              <a:srgbClr val="00000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350" dirty="0">
              <a:latin typeface="Calibri"/>
            </a:endParaRPr>
          </a:p>
        </p:txBody>
      </p:sp>
      <p:sp>
        <p:nvSpPr>
          <p:cNvPr id="19465" name="Text Box 8"/>
          <p:cNvSpPr txBox="1">
            <a:spLocks noChangeArrowheads="1"/>
          </p:cNvSpPr>
          <p:nvPr/>
        </p:nvSpPr>
        <p:spPr bwMode="auto">
          <a:xfrm>
            <a:off x="7317170" y="1235623"/>
            <a:ext cx="628650" cy="4402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7500" tIns="35100" rIns="67500" bIns="351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spcBef>
                <a:spcPts val="600"/>
              </a:spcBef>
            </a:pPr>
            <a:r>
              <a:rPr lang="en-US" dirty="0" err="1">
                <a:solidFill>
                  <a:srgbClr val="000000"/>
                </a:solidFill>
                <a:latin typeface="Calibri"/>
              </a:rPr>
              <a:t>y</a:t>
            </a:r>
            <a:r>
              <a:rPr lang="en-US" baseline="30000" dirty="0" err="1">
                <a:solidFill>
                  <a:srgbClr val="000000"/>
                </a:solidFill>
                <a:latin typeface="Calibri"/>
              </a:rPr>
              <a:t>est</a:t>
            </a:r>
            <a:endParaRPr lang="en-US" baseline="30000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466" name="Text Box 9"/>
          <p:cNvSpPr txBox="1">
            <a:spLocks noChangeArrowheads="1"/>
          </p:cNvSpPr>
          <p:nvPr/>
        </p:nvSpPr>
        <p:spPr bwMode="auto">
          <a:xfrm>
            <a:off x="1259270" y="1978573"/>
            <a:ext cx="1428750" cy="74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7500" tIns="35100" rIns="67500" bIns="351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>
              <a:spcBef>
                <a:spcPts val="938"/>
              </a:spcBef>
            </a:pPr>
            <a:r>
              <a:rPr lang="en-US" sz="1800" dirty="0">
                <a:solidFill>
                  <a:srgbClr val="000000"/>
                </a:solidFill>
                <a:latin typeface="Calibri"/>
              </a:rPr>
              <a:t>denotes +1</a:t>
            </a:r>
          </a:p>
          <a:p>
            <a:pPr algn="ctr">
              <a:spcBef>
                <a:spcPts val="938"/>
              </a:spcBef>
            </a:pPr>
            <a:r>
              <a:rPr lang="en-US" sz="1800" dirty="0">
                <a:solidFill>
                  <a:srgbClr val="000000"/>
                </a:solidFill>
                <a:latin typeface="Calibri"/>
              </a:rPr>
              <a:t>denotes -1</a:t>
            </a:r>
          </a:p>
        </p:txBody>
      </p:sp>
      <p:sp>
        <p:nvSpPr>
          <p:cNvPr id="19467" name="Oval 10"/>
          <p:cNvSpPr>
            <a:spLocks noChangeArrowheads="1"/>
          </p:cNvSpPr>
          <p:nvPr/>
        </p:nvSpPr>
        <p:spPr bwMode="auto">
          <a:xfrm rot="4800000">
            <a:off x="1317015" y="2149428"/>
            <a:ext cx="44054" cy="45244"/>
          </a:xfrm>
          <a:prstGeom prst="ellipse">
            <a:avLst/>
          </a:prstGeom>
          <a:solidFill>
            <a:srgbClr val="333399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2100" dirty="0">
              <a:latin typeface="Calibri"/>
            </a:endParaRPr>
          </a:p>
        </p:txBody>
      </p:sp>
      <p:sp>
        <p:nvSpPr>
          <p:cNvPr id="19468" name="Oval 11"/>
          <p:cNvSpPr>
            <a:spLocks noChangeArrowheads="1"/>
          </p:cNvSpPr>
          <p:nvPr/>
        </p:nvSpPr>
        <p:spPr bwMode="auto">
          <a:xfrm rot="5880000">
            <a:off x="1317611" y="2491733"/>
            <a:ext cx="38100" cy="40481"/>
          </a:xfrm>
          <a:prstGeom prst="ellipse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2100" dirty="0">
              <a:latin typeface="Calibri"/>
            </a:endParaRPr>
          </a:p>
        </p:txBody>
      </p:sp>
      <p:sp>
        <p:nvSpPr>
          <p:cNvPr id="19469" name="Line 12"/>
          <p:cNvSpPr>
            <a:spLocks noChangeShapeType="1"/>
          </p:cNvSpPr>
          <p:nvPr/>
        </p:nvSpPr>
        <p:spPr bwMode="auto">
          <a:xfrm>
            <a:off x="3030920" y="2264323"/>
            <a:ext cx="1191" cy="2628900"/>
          </a:xfrm>
          <a:prstGeom prst="line">
            <a:avLst/>
          </a:prstGeom>
          <a:noFill/>
          <a:ln w="3816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350" dirty="0">
              <a:latin typeface="Calibri"/>
            </a:endParaRPr>
          </a:p>
        </p:txBody>
      </p:sp>
      <p:sp>
        <p:nvSpPr>
          <p:cNvPr id="19470" name="Line 13"/>
          <p:cNvSpPr>
            <a:spLocks noChangeShapeType="1"/>
          </p:cNvSpPr>
          <p:nvPr/>
        </p:nvSpPr>
        <p:spPr bwMode="auto">
          <a:xfrm>
            <a:off x="2916620" y="4778923"/>
            <a:ext cx="2743200" cy="1191"/>
          </a:xfrm>
          <a:prstGeom prst="line">
            <a:avLst/>
          </a:prstGeom>
          <a:noFill/>
          <a:ln w="3816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350" dirty="0">
              <a:latin typeface="Calibri"/>
            </a:endParaRPr>
          </a:p>
        </p:txBody>
      </p:sp>
      <p:sp>
        <p:nvSpPr>
          <p:cNvPr id="19471" name="Oval 14"/>
          <p:cNvSpPr>
            <a:spLocks noChangeArrowheads="1"/>
          </p:cNvSpPr>
          <p:nvPr/>
        </p:nvSpPr>
        <p:spPr bwMode="auto">
          <a:xfrm>
            <a:off x="3876264" y="4381255"/>
            <a:ext cx="45244" cy="35719"/>
          </a:xfrm>
          <a:prstGeom prst="ellipse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 dirty="0">
              <a:latin typeface="Calibri"/>
            </a:endParaRPr>
          </a:p>
        </p:txBody>
      </p:sp>
      <p:sp>
        <p:nvSpPr>
          <p:cNvPr id="19472" name="Oval 15"/>
          <p:cNvSpPr>
            <a:spLocks noChangeArrowheads="1"/>
          </p:cNvSpPr>
          <p:nvPr/>
        </p:nvSpPr>
        <p:spPr bwMode="auto">
          <a:xfrm>
            <a:off x="2916620" y="3534721"/>
            <a:ext cx="45244" cy="35719"/>
          </a:xfrm>
          <a:prstGeom prst="ellipse">
            <a:avLst/>
          </a:prstGeom>
          <a:solidFill>
            <a:srgbClr val="333399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 dirty="0">
              <a:latin typeface="Calibri"/>
            </a:endParaRPr>
          </a:p>
        </p:txBody>
      </p:sp>
      <p:sp>
        <p:nvSpPr>
          <p:cNvPr id="19473" name="Oval 16"/>
          <p:cNvSpPr>
            <a:spLocks noChangeArrowheads="1"/>
          </p:cNvSpPr>
          <p:nvPr/>
        </p:nvSpPr>
        <p:spPr bwMode="auto">
          <a:xfrm>
            <a:off x="4342989" y="2717952"/>
            <a:ext cx="45244" cy="35719"/>
          </a:xfrm>
          <a:prstGeom prst="ellipse">
            <a:avLst/>
          </a:prstGeom>
          <a:solidFill>
            <a:srgbClr val="333399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 dirty="0">
              <a:latin typeface="Calibri"/>
            </a:endParaRPr>
          </a:p>
        </p:txBody>
      </p:sp>
      <p:sp>
        <p:nvSpPr>
          <p:cNvPr id="19474" name="Oval 17"/>
          <p:cNvSpPr>
            <a:spLocks noChangeArrowheads="1"/>
          </p:cNvSpPr>
          <p:nvPr/>
        </p:nvSpPr>
        <p:spPr bwMode="auto">
          <a:xfrm>
            <a:off x="4390614" y="3333505"/>
            <a:ext cx="45244" cy="35719"/>
          </a:xfrm>
          <a:prstGeom prst="ellipse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 dirty="0">
              <a:latin typeface="Calibri"/>
            </a:endParaRPr>
          </a:p>
        </p:txBody>
      </p:sp>
      <p:sp>
        <p:nvSpPr>
          <p:cNvPr id="19475" name="Oval 18"/>
          <p:cNvSpPr>
            <a:spLocks noChangeArrowheads="1"/>
          </p:cNvSpPr>
          <p:nvPr/>
        </p:nvSpPr>
        <p:spPr bwMode="auto">
          <a:xfrm>
            <a:off x="3645283" y="2604842"/>
            <a:ext cx="45244" cy="38100"/>
          </a:xfrm>
          <a:prstGeom prst="ellipse">
            <a:avLst/>
          </a:prstGeom>
          <a:solidFill>
            <a:srgbClr val="333399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 dirty="0">
              <a:latin typeface="Calibri"/>
            </a:endParaRPr>
          </a:p>
        </p:txBody>
      </p:sp>
      <p:sp>
        <p:nvSpPr>
          <p:cNvPr id="19476" name="Oval 19"/>
          <p:cNvSpPr>
            <a:spLocks noChangeArrowheads="1"/>
          </p:cNvSpPr>
          <p:nvPr/>
        </p:nvSpPr>
        <p:spPr bwMode="auto">
          <a:xfrm>
            <a:off x="4002471" y="3407323"/>
            <a:ext cx="40481" cy="35719"/>
          </a:xfrm>
          <a:prstGeom prst="ellipse">
            <a:avLst/>
          </a:prstGeom>
          <a:solidFill>
            <a:srgbClr val="333399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 dirty="0">
              <a:latin typeface="Calibri"/>
            </a:endParaRPr>
          </a:p>
        </p:txBody>
      </p:sp>
      <p:sp>
        <p:nvSpPr>
          <p:cNvPr id="19477" name="Oval 20"/>
          <p:cNvSpPr>
            <a:spLocks noChangeArrowheads="1"/>
          </p:cNvSpPr>
          <p:nvPr/>
        </p:nvSpPr>
        <p:spPr bwMode="auto">
          <a:xfrm>
            <a:off x="3373820" y="2950123"/>
            <a:ext cx="45244" cy="44054"/>
          </a:xfrm>
          <a:prstGeom prst="ellipse">
            <a:avLst/>
          </a:prstGeom>
          <a:solidFill>
            <a:srgbClr val="333399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 dirty="0">
              <a:latin typeface="Calibri"/>
            </a:endParaRPr>
          </a:p>
        </p:txBody>
      </p:sp>
      <p:sp>
        <p:nvSpPr>
          <p:cNvPr id="19478" name="Oval 21"/>
          <p:cNvSpPr>
            <a:spLocks noChangeArrowheads="1"/>
          </p:cNvSpPr>
          <p:nvPr/>
        </p:nvSpPr>
        <p:spPr bwMode="auto">
          <a:xfrm>
            <a:off x="4916870" y="3693073"/>
            <a:ext cx="45244" cy="38100"/>
          </a:xfrm>
          <a:prstGeom prst="ellipse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 dirty="0">
              <a:latin typeface="Calibri"/>
            </a:endParaRPr>
          </a:p>
        </p:txBody>
      </p:sp>
      <p:sp>
        <p:nvSpPr>
          <p:cNvPr id="19479" name="Oval 22"/>
          <p:cNvSpPr>
            <a:spLocks noChangeArrowheads="1"/>
          </p:cNvSpPr>
          <p:nvPr/>
        </p:nvSpPr>
        <p:spPr bwMode="auto">
          <a:xfrm rot="-1140000">
            <a:off x="4002471" y="3939533"/>
            <a:ext cx="40481" cy="35719"/>
          </a:xfrm>
          <a:prstGeom prst="ellipse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 dirty="0">
              <a:latin typeface="Calibri"/>
            </a:endParaRPr>
          </a:p>
        </p:txBody>
      </p:sp>
      <p:sp>
        <p:nvSpPr>
          <p:cNvPr id="19480" name="Oval 23"/>
          <p:cNvSpPr>
            <a:spLocks noChangeArrowheads="1"/>
          </p:cNvSpPr>
          <p:nvPr/>
        </p:nvSpPr>
        <p:spPr bwMode="auto">
          <a:xfrm rot="-1140000">
            <a:off x="5590764" y="3029895"/>
            <a:ext cx="45244" cy="38100"/>
          </a:xfrm>
          <a:prstGeom prst="ellipse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 dirty="0">
              <a:latin typeface="Calibri"/>
            </a:endParaRPr>
          </a:p>
        </p:txBody>
      </p:sp>
      <p:sp>
        <p:nvSpPr>
          <p:cNvPr id="19481" name="Oval 24"/>
          <p:cNvSpPr>
            <a:spLocks noChangeArrowheads="1"/>
          </p:cNvSpPr>
          <p:nvPr/>
        </p:nvSpPr>
        <p:spPr bwMode="auto">
          <a:xfrm rot="-1140000">
            <a:off x="5059745" y="4016923"/>
            <a:ext cx="45244" cy="38100"/>
          </a:xfrm>
          <a:prstGeom prst="ellipse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 dirty="0">
              <a:latin typeface="Calibri"/>
            </a:endParaRPr>
          </a:p>
        </p:txBody>
      </p:sp>
      <p:sp>
        <p:nvSpPr>
          <p:cNvPr id="19482" name="Oval 25"/>
          <p:cNvSpPr>
            <a:spLocks noChangeArrowheads="1"/>
          </p:cNvSpPr>
          <p:nvPr/>
        </p:nvSpPr>
        <p:spPr bwMode="auto">
          <a:xfrm rot="-1140000">
            <a:off x="3430970" y="2608414"/>
            <a:ext cx="45244" cy="38100"/>
          </a:xfrm>
          <a:prstGeom prst="ellipse">
            <a:avLst/>
          </a:prstGeom>
          <a:solidFill>
            <a:srgbClr val="333399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 dirty="0">
              <a:latin typeface="Calibri"/>
            </a:endParaRPr>
          </a:p>
        </p:txBody>
      </p:sp>
      <p:sp>
        <p:nvSpPr>
          <p:cNvPr id="19483" name="Oval 26"/>
          <p:cNvSpPr>
            <a:spLocks noChangeArrowheads="1"/>
          </p:cNvSpPr>
          <p:nvPr/>
        </p:nvSpPr>
        <p:spPr bwMode="auto">
          <a:xfrm rot="-1140000">
            <a:off x="4621595" y="3296595"/>
            <a:ext cx="45244" cy="38100"/>
          </a:xfrm>
          <a:prstGeom prst="ellipse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 dirty="0">
              <a:latin typeface="Calibri"/>
            </a:endParaRPr>
          </a:p>
        </p:txBody>
      </p:sp>
      <p:sp>
        <p:nvSpPr>
          <p:cNvPr id="19484" name="Oval 27"/>
          <p:cNvSpPr>
            <a:spLocks noChangeArrowheads="1"/>
          </p:cNvSpPr>
          <p:nvPr/>
        </p:nvSpPr>
        <p:spPr bwMode="auto">
          <a:xfrm rot="-1140000">
            <a:off x="5487180" y="3980014"/>
            <a:ext cx="45244" cy="35719"/>
          </a:xfrm>
          <a:prstGeom prst="ellipse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 dirty="0">
              <a:latin typeface="Calibri"/>
            </a:endParaRPr>
          </a:p>
        </p:txBody>
      </p:sp>
      <p:sp>
        <p:nvSpPr>
          <p:cNvPr id="19485" name="Oval 28"/>
          <p:cNvSpPr>
            <a:spLocks noChangeArrowheads="1"/>
          </p:cNvSpPr>
          <p:nvPr/>
        </p:nvSpPr>
        <p:spPr bwMode="auto">
          <a:xfrm rot="-1140000">
            <a:off x="3422636" y="3338267"/>
            <a:ext cx="45244" cy="35719"/>
          </a:xfrm>
          <a:prstGeom prst="ellipse">
            <a:avLst/>
          </a:prstGeom>
          <a:solidFill>
            <a:srgbClr val="333399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 dirty="0">
              <a:latin typeface="Calibri"/>
            </a:endParaRPr>
          </a:p>
        </p:txBody>
      </p:sp>
      <p:sp>
        <p:nvSpPr>
          <p:cNvPr id="19486" name="Oval 29"/>
          <p:cNvSpPr>
            <a:spLocks noChangeArrowheads="1"/>
          </p:cNvSpPr>
          <p:nvPr/>
        </p:nvSpPr>
        <p:spPr bwMode="auto">
          <a:xfrm rot="5880000">
            <a:off x="3989374" y="2901308"/>
            <a:ext cx="35719" cy="40481"/>
          </a:xfrm>
          <a:prstGeom prst="ellipse">
            <a:avLst/>
          </a:prstGeom>
          <a:solidFill>
            <a:srgbClr val="333399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 dirty="0">
              <a:latin typeface="Calibri"/>
            </a:endParaRPr>
          </a:p>
        </p:txBody>
      </p:sp>
      <p:sp>
        <p:nvSpPr>
          <p:cNvPr id="19487" name="Oval 30"/>
          <p:cNvSpPr>
            <a:spLocks noChangeArrowheads="1"/>
          </p:cNvSpPr>
          <p:nvPr/>
        </p:nvSpPr>
        <p:spPr bwMode="auto">
          <a:xfrm rot="5880000">
            <a:off x="4189994" y="4540203"/>
            <a:ext cx="41672" cy="45244"/>
          </a:xfrm>
          <a:prstGeom prst="ellipse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 dirty="0">
              <a:latin typeface="Calibri"/>
            </a:endParaRPr>
          </a:p>
        </p:txBody>
      </p:sp>
      <p:sp>
        <p:nvSpPr>
          <p:cNvPr id="19488" name="Oval 31"/>
          <p:cNvSpPr>
            <a:spLocks noChangeArrowheads="1"/>
          </p:cNvSpPr>
          <p:nvPr/>
        </p:nvSpPr>
        <p:spPr bwMode="auto">
          <a:xfrm rot="5880000">
            <a:off x="3425018" y="3682358"/>
            <a:ext cx="35719" cy="45244"/>
          </a:xfrm>
          <a:prstGeom prst="ellipse">
            <a:avLst/>
          </a:prstGeom>
          <a:solidFill>
            <a:srgbClr val="333399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 dirty="0">
              <a:latin typeface="Calibri"/>
            </a:endParaRPr>
          </a:p>
        </p:txBody>
      </p:sp>
      <p:sp>
        <p:nvSpPr>
          <p:cNvPr id="19489" name="Oval 32"/>
          <p:cNvSpPr>
            <a:spLocks noChangeArrowheads="1"/>
          </p:cNvSpPr>
          <p:nvPr/>
        </p:nvSpPr>
        <p:spPr bwMode="auto">
          <a:xfrm rot="5880000">
            <a:off x="4346561" y="2403627"/>
            <a:ext cx="35719" cy="40481"/>
          </a:xfrm>
          <a:prstGeom prst="ellipse">
            <a:avLst/>
          </a:prstGeom>
          <a:solidFill>
            <a:srgbClr val="333399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 dirty="0">
              <a:latin typeface="Calibri"/>
            </a:endParaRPr>
          </a:p>
        </p:txBody>
      </p:sp>
      <p:sp>
        <p:nvSpPr>
          <p:cNvPr id="19490" name="Oval 33"/>
          <p:cNvSpPr>
            <a:spLocks noChangeArrowheads="1"/>
          </p:cNvSpPr>
          <p:nvPr/>
        </p:nvSpPr>
        <p:spPr bwMode="auto">
          <a:xfrm rot="5880000">
            <a:off x="5066294" y="3716290"/>
            <a:ext cx="44054" cy="45244"/>
          </a:xfrm>
          <a:prstGeom prst="ellipse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 dirty="0">
              <a:latin typeface="Calibri"/>
            </a:endParaRPr>
          </a:p>
        </p:txBody>
      </p:sp>
      <p:sp>
        <p:nvSpPr>
          <p:cNvPr id="19491" name="Oval 34"/>
          <p:cNvSpPr>
            <a:spLocks noChangeArrowheads="1"/>
          </p:cNvSpPr>
          <p:nvPr/>
        </p:nvSpPr>
        <p:spPr bwMode="auto">
          <a:xfrm rot="5880000">
            <a:off x="4366802" y="3668071"/>
            <a:ext cx="35719" cy="40481"/>
          </a:xfrm>
          <a:prstGeom prst="ellipse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 dirty="0">
              <a:latin typeface="Calibri"/>
            </a:endParaRPr>
          </a:p>
        </p:txBody>
      </p:sp>
      <p:sp>
        <p:nvSpPr>
          <p:cNvPr id="19492" name="Oval 35"/>
          <p:cNvSpPr>
            <a:spLocks noChangeArrowheads="1"/>
          </p:cNvSpPr>
          <p:nvPr/>
        </p:nvSpPr>
        <p:spPr bwMode="auto">
          <a:xfrm rot="5880000">
            <a:off x="5303824" y="3131099"/>
            <a:ext cx="35719" cy="40481"/>
          </a:xfrm>
          <a:prstGeom prst="ellipse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 dirty="0">
              <a:latin typeface="Calibri"/>
            </a:endParaRPr>
          </a:p>
        </p:txBody>
      </p:sp>
      <p:sp>
        <p:nvSpPr>
          <p:cNvPr id="19493" name="Oval 36"/>
          <p:cNvSpPr>
            <a:spLocks noChangeArrowheads="1"/>
          </p:cNvSpPr>
          <p:nvPr/>
        </p:nvSpPr>
        <p:spPr bwMode="auto">
          <a:xfrm rot="5880000">
            <a:off x="3404777" y="2367908"/>
            <a:ext cx="35719" cy="45244"/>
          </a:xfrm>
          <a:prstGeom prst="ellipse">
            <a:avLst/>
          </a:prstGeom>
          <a:solidFill>
            <a:srgbClr val="333399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 dirty="0">
              <a:latin typeface="Calibri"/>
            </a:endParaRPr>
          </a:p>
        </p:txBody>
      </p:sp>
      <p:sp>
        <p:nvSpPr>
          <p:cNvPr id="19494" name="Oval 37"/>
          <p:cNvSpPr>
            <a:spLocks noChangeArrowheads="1"/>
          </p:cNvSpPr>
          <p:nvPr/>
        </p:nvSpPr>
        <p:spPr bwMode="auto">
          <a:xfrm rot="5880000">
            <a:off x="5034743" y="3063233"/>
            <a:ext cx="35719" cy="40481"/>
          </a:xfrm>
          <a:prstGeom prst="ellipse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 dirty="0">
              <a:latin typeface="Calibri"/>
            </a:endParaRPr>
          </a:p>
        </p:txBody>
      </p:sp>
      <p:sp>
        <p:nvSpPr>
          <p:cNvPr id="19495" name="Oval 38"/>
          <p:cNvSpPr>
            <a:spLocks noChangeArrowheads="1"/>
          </p:cNvSpPr>
          <p:nvPr/>
        </p:nvSpPr>
        <p:spPr bwMode="auto">
          <a:xfrm rot="5880000">
            <a:off x="4925800" y="4147297"/>
            <a:ext cx="44054" cy="40481"/>
          </a:xfrm>
          <a:prstGeom prst="ellipse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 dirty="0">
              <a:latin typeface="Calibri"/>
            </a:endParaRPr>
          </a:p>
        </p:txBody>
      </p:sp>
      <p:sp>
        <p:nvSpPr>
          <p:cNvPr id="19496" name="Oval 39"/>
          <p:cNvSpPr>
            <a:spLocks noChangeArrowheads="1"/>
          </p:cNvSpPr>
          <p:nvPr/>
        </p:nvSpPr>
        <p:spPr bwMode="auto">
          <a:xfrm rot="4800000">
            <a:off x="3711363" y="3257900"/>
            <a:ext cx="44053" cy="45244"/>
          </a:xfrm>
          <a:prstGeom prst="ellipse">
            <a:avLst/>
          </a:prstGeom>
          <a:solidFill>
            <a:srgbClr val="333399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 dirty="0">
              <a:latin typeface="Calibri"/>
            </a:endParaRPr>
          </a:p>
        </p:txBody>
      </p:sp>
      <p:sp>
        <p:nvSpPr>
          <p:cNvPr id="19497" name="Oval 40"/>
          <p:cNvSpPr>
            <a:spLocks noChangeArrowheads="1"/>
          </p:cNvSpPr>
          <p:nvPr/>
        </p:nvSpPr>
        <p:spPr bwMode="auto">
          <a:xfrm rot="4800000">
            <a:off x="4576352" y="4546752"/>
            <a:ext cx="35719" cy="40481"/>
          </a:xfrm>
          <a:prstGeom prst="ellipse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 dirty="0">
              <a:latin typeface="Calibri"/>
            </a:endParaRPr>
          </a:p>
        </p:txBody>
      </p:sp>
      <p:sp>
        <p:nvSpPr>
          <p:cNvPr id="19498" name="Oval 41"/>
          <p:cNvSpPr>
            <a:spLocks noChangeArrowheads="1"/>
          </p:cNvSpPr>
          <p:nvPr/>
        </p:nvSpPr>
        <p:spPr bwMode="auto">
          <a:xfrm rot="4800000">
            <a:off x="4347752" y="4261002"/>
            <a:ext cx="35719" cy="40481"/>
          </a:xfrm>
          <a:prstGeom prst="ellipse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 dirty="0">
              <a:latin typeface="Calibri"/>
            </a:endParaRPr>
          </a:p>
        </p:txBody>
      </p:sp>
      <p:sp>
        <p:nvSpPr>
          <p:cNvPr id="19499" name="Oval 42"/>
          <p:cNvSpPr>
            <a:spLocks noChangeArrowheads="1"/>
          </p:cNvSpPr>
          <p:nvPr/>
        </p:nvSpPr>
        <p:spPr bwMode="auto">
          <a:xfrm rot="4800000">
            <a:off x="3200585" y="3407919"/>
            <a:ext cx="44053" cy="40481"/>
          </a:xfrm>
          <a:prstGeom prst="ellipse">
            <a:avLst/>
          </a:prstGeom>
          <a:solidFill>
            <a:srgbClr val="333399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 dirty="0">
              <a:latin typeface="Calibri"/>
            </a:endParaRPr>
          </a:p>
        </p:txBody>
      </p:sp>
      <p:sp>
        <p:nvSpPr>
          <p:cNvPr id="19500" name="Oval 43"/>
          <p:cNvSpPr>
            <a:spLocks noChangeArrowheads="1"/>
          </p:cNvSpPr>
          <p:nvPr/>
        </p:nvSpPr>
        <p:spPr bwMode="auto">
          <a:xfrm rot="4800000">
            <a:off x="3873883" y="2688186"/>
            <a:ext cx="38100" cy="40481"/>
          </a:xfrm>
          <a:prstGeom prst="ellipse">
            <a:avLst/>
          </a:prstGeom>
          <a:solidFill>
            <a:srgbClr val="333399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 dirty="0">
              <a:latin typeface="Calibri"/>
            </a:endParaRPr>
          </a:p>
        </p:txBody>
      </p:sp>
      <p:sp>
        <p:nvSpPr>
          <p:cNvPr id="19501" name="Oval 44"/>
          <p:cNvSpPr>
            <a:spLocks noChangeArrowheads="1"/>
          </p:cNvSpPr>
          <p:nvPr/>
        </p:nvSpPr>
        <p:spPr bwMode="auto">
          <a:xfrm rot="4800000">
            <a:off x="4356086" y="3880001"/>
            <a:ext cx="38100" cy="45244"/>
          </a:xfrm>
          <a:prstGeom prst="ellipse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 dirty="0">
              <a:latin typeface="Calibri"/>
            </a:endParaRPr>
          </a:p>
        </p:txBody>
      </p:sp>
      <p:sp>
        <p:nvSpPr>
          <p:cNvPr id="19502" name="Oval 45"/>
          <p:cNvSpPr>
            <a:spLocks noChangeArrowheads="1"/>
          </p:cNvSpPr>
          <p:nvPr/>
        </p:nvSpPr>
        <p:spPr bwMode="auto">
          <a:xfrm rot="4800000">
            <a:off x="2930313" y="2918572"/>
            <a:ext cx="44054" cy="45244"/>
          </a:xfrm>
          <a:prstGeom prst="ellipse">
            <a:avLst/>
          </a:prstGeom>
          <a:solidFill>
            <a:srgbClr val="333399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 dirty="0">
              <a:latin typeface="Calibri"/>
            </a:endParaRPr>
          </a:p>
        </p:txBody>
      </p:sp>
      <p:sp>
        <p:nvSpPr>
          <p:cNvPr id="19503" name="Oval 46"/>
          <p:cNvSpPr>
            <a:spLocks noChangeArrowheads="1"/>
          </p:cNvSpPr>
          <p:nvPr/>
        </p:nvSpPr>
        <p:spPr bwMode="auto">
          <a:xfrm rot="4800000">
            <a:off x="4041166" y="4393756"/>
            <a:ext cx="41672" cy="45244"/>
          </a:xfrm>
          <a:prstGeom prst="ellipse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 dirty="0">
              <a:latin typeface="Calibri"/>
            </a:endParaRPr>
          </a:p>
        </p:txBody>
      </p:sp>
      <p:sp>
        <p:nvSpPr>
          <p:cNvPr id="19504" name="Oval 47"/>
          <p:cNvSpPr>
            <a:spLocks noChangeArrowheads="1"/>
          </p:cNvSpPr>
          <p:nvPr/>
        </p:nvSpPr>
        <p:spPr bwMode="auto">
          <a:xfrm rot="4800000">
            <a:off x="5066890" y="4174086"/>
            <a:ext cx="38100" cy="45244"/>
          </a:xfrm>
          <a:prstGeom prst="ellipse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 dirty="0">
              <a:latin typeface="Calibri"/>
            </a:endParaRPr>
          </a:p>
        </p:txBody>
      </p:sp>
      <p:sp>
        <p:nvSpPr>
          <p:cNvPr id="19505" name="Text Box 48"/>
          <p:cNvSpPr txBox="1">
            <a:spLocks noChangeArrowheads="1"/>
          </p:cNvSpPr>
          <p:nvPr/>
        </p:nvSpPr>
        <p:spPr bwMode="auto">
          <a:xfrm>
            <a:off x="5202620" y="1864273"/>
            <a:ext cx="2400300" cy="3017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7500" tIns="35100" rIns="67500" bIns="351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>
              <a:spcBef>
                <a:spcPts val="938"/>
              </a:spcBef>
            </a:pPr>
            <a:r>
              <a:rPr lang="en-US" sz="1500" b="1" i="1" dirty="0">
                <a:solidFill>
                  <a:srgbClr val="000000"/>
                </a:solidFill>
                <a:latin typeface="Calibri"/>
              </a:rPr>
              <a:t>f</a:t>
            </a:r>
            <a:r>
              <a:rPr lang="en-US" sz="1500" i="1" dirty="0">
                <a:solidFill>
                  <a:srgbClr val="000000"/>
                </a:solidFill>
                <a:latin typeface="Calibri"/>
              </a:rPr>
              <a:t>(</a:t>
            </a:r>
            <a:r>
              <a:rPr lang="en-US" sz="1500" b="1" i="1" dirty="0" err="1">
                <a:solidFill>
                  <a:srgbClr val="000000"/>
                </a:solidFill>
                <a:latin typeface="Calibri"/>
              </a:rPr>
              <a:t>x</a:t>
            </a:r>
            <a:r>
              <a:rPr lang="en-US" sz="1500" i="1" dirty="0" err="1">
                <a:solidFill>
                  <a:srgbClr val="000000"/>
                </a:solidFill>
                <a:latin typeface="Calibri"/>
              </a:rPr>
              <a:t>,</a:t>
            </a:r>
            <a:r>
              <a:rPr lang="en-US" sz="1500" b="1" i="1" dirty="0" err="1">
                <a:solidFill>
                  <a:srgbClr val="00CC00"/>
                </a:solidFill>
                <a:latin typeface="Calibri"/>
              </a:rPr>
              <a:t>w</a:t>
            </a:r>
            <a:r>
              <a:rPr lang="en-US" sz="1500" i="1" dirty="0" err="1">
                <a:solidFill>
                  <a:srgbClr val="00CC00"/>
                </a:solidFill>
                <a:latin typeface="Calibri"/>
              </a:rPr>
              <a:t>,b</a:t>
            </a:r>
            <a:r>
              <a:rPr lang="en-US" sz="1500" i="1" dirty="0">
                <a:solidFill>
                  <a:srgbClr val="000000"/>
                </a:solidFill>
                <a:latin typeface="Calibri"/>
              </a:rPr>
              <a:t>) = sign(</a:t>
            </a:r>
            <a:r>
              <a:rPr lang="en-US" sz="1500" b="1" i="1" dirty="0">
                <a:solidFill>
                  <a:srgbClr val="00CC00"/>
                </a:solidFill>
                <a:latin typeface="Calibri"/>
              </a:rPr>
              <a:t>w</a:t>
            </a:r>
            <a:r>
              <a:rPr lang="en-US" sz="1500" b="1" i="1" dirty="0">
                <a:solidFill>
                  <a:srgbClr val="000000"/>
                </a:solidFill>
                <a:latin typeface="Calibri"/>
              </a:rPr>
              <a:t>. x</a:t>
            </a:r>
            <a:r>
              <a:rPr lang="en-US" sz="1500" i="1" dirty="0">
                <a:solidFill>
                  <a:srgbClr val="00CC00"/>
                </a:solidFill>
                <a:latin typeface="Calibri"/>
              </a:rPr>
              <a:t> </a:t>
            </a:r>
            <a:r>
              <a:rPr lang="en-US" sz="1500" i="1" dirty="0">
                <a:solidFill>
                  <a:srgbClr val="000000"/>
                </a:solidFill>
                <a:latin typeface="Calibri"/>
              </a:rPr>
              <a:t>- </a:t>
            </a:r>
            <a:r>
              <a:rPr lang="en-US" sz="1500" i="1" dirty="0">
                <a:solidFill>
                  <a:srgbClr val="00CC00"/>
                </a:solidFill>
                <a:latin typeface="Calibri"/>
              </a:rPr>
              <a:t>b</a:t>
            </a:r>
            <a:r>
              <a:rPr lang="en-US" sz="1500" i="1" dirty="0">
                <a:solidFill>
                  <a:srgbClr val="000000"/>
                </a:solidFill>
                <a:latin typeface="Calibri"/>
              </a:rPr>
              <a:t>)</a:t>
            </a:r>
          </a:p>
        </p:txBody>
      </p:sp>
      <p:sp>
        <p:nvSpPr>
          <p:cNvPr id="19506" name="Text Box 49"/>
          <p:cNvSpPr txBox="1">
            <a:spLocks noChangeArrowheads="1"/>
          </p:cNvSpPr>
          <p:nvPr/>
        </p:nvSpPr>
        <p:spPr bwMode="auto">
          <a:xfrm>
            <a:off x="5774120" y="3007274"/>
            <a:ext cx="1828800" cy="297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endParaRPr lang="en-US" sz="1800" dirty="0">
              <a:latin typeface="Calibri"/>
            </a:endParaRPr>
          </a:p>
        </p:txBody>
      </p:sp>
      <p:sp>
        <p:nvSpPr>
          <p:cNvPr id="19507" name="Text Box 50"/>
          <p:cNvSpPr txBox="1">
            <a:spLocks noChangeArrowheads="1"/>
          </p:cNvSpPr>
          <p:nvPr/>
        </p:nvSpPr>
        <p:spPr bwMode="auto">
          <a:xfrm>
            <a:off x="6059870" y="3178723"/>
            <a:ext cx="1657350" cy="10403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7500" tIns="35100" rIns="67500" bIns="351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spcBef>
                <a:spcPts val="938"/>
              </a:spcBef>
            </a:pPr>
            <a:r>
              <a:rPr lang="en-US" sz="2100" dirty="0">
                <a:solidFill>
                  <a:srgbClr val="000000"/>
                </a:solidFill>
                <a:latin typeface="Calibri"/>
              </a:rPr>
              <a:t>How would you classify this data?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Footer Placeholder 3"/>
          <p:cNvSpPr>
            <a:spLocks noGrp="1"/>
          </p:cNvSpPr>
          <p:nvPr>
            <p:ph type="ftr" sz="quarter" idx="4294967295"/>
          </p:nvPr>
        </p:nvSpPr>
        <p:spPr bwMode="auto">
          <a:xfrm>
            <a:off x="6115050" y="5537637"/>
            <a:ext cx="1885950" cy="2286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8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557213" indent="-214313">
              <a:defRPr sz="1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857250" indent="-171450">
              <a:defRPr sz="1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200150" indent="-171450">
              <a:defRPr sz="1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1543050" indent="-171450">
              <a:defRPr sz="1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r"/>
            <a:r>
              <a:rPr lang="en-US" sz="750">
                <a:latin typeface="Calibri"/>
              </a:rPr>
              <a:t>Copyright © 2001, 2003, Andrew W. Moore</a:t>
            </a:r>
            <a:endParaRPr lang="en-US" sz="750" dirty="0">
              <a:latin typeface="Calibri"/>
            </a:endParaRPr>
          </a:p>
        </p:txBody>
      </p:sp>
      <p:sp>
        <p:nvSpPr>
          <p:cNvPr id="21506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779860" y="799794"/>
            <a:ext cx="3486150" cy="572691"/>
          </a:xfrm>
        </p:spPr>
        <p:txBody>
          <a:bodyPr>
            <a:normAutofit fontScale="90000"/>
          </a:bodyPr>
          <a:lstStyle/>
          <a:p>
            <a:pPr>
              <a:tabLst>
                <a:tab pos="0" algn="l"/>
                <a:tab pos="685800" algn="l"/>
                <a:tab pos="1371600" algn="l"/>
                <a:tab pos="2057400" algn="l"/>
                <a:tab pos="2743200" algn="l"/>
                <a:tab pos="3429000" algn="l"/>
                <a:tab pos="4114800" algn="l"/>
                <a:tab pos="4800600" algn="l"/>
                <a:tab pos="5486400" algn="l"/>
                <a:tab pos="6172200" algn="l"/>
                <a:tab pos="6858000" algn="l"/>
                <a:tab pos="7543800" algn="l"/>
              </a:tabLst>
            </a:pPr>
            <a:r>
              <a:rPr lang="en-US" dirty="0">
                <a:ea typeface="ＭＳ Ｐゴシック" charset="0"/>
                <a:cs typeface="ＭＳ Ｐゴシック" charset="0"/>
              </a:rPr>
              <a:t> Linear Classifiers</a:t>
            </a:r>
          </a:p>
        </p:txBody>
      </p:sp>
      <p:sp>
        <p:nvSpPr>
          <p:cNvPr id="21507" name="Rectangle 2"/>
          <p:cNvSpPr>
            <a:spLocks noChangeArrowheads="1"/>
          </p:cNvSpPr>
          <p:nvPr/>
        </p:nvSpPr>
        <p:spPr bwMode="auto">
          <a:xfrm>
            <a:off x="5143500" y="1207625"/>
            <a:ext cx="1200150" cy="486384"/>
          </a:xfrm>
          <a:prstGeom prst="rect">
            <a:avLst/>
          </a:prstGeom>
          <a:solidFill>
            <a:srgbClr val="FFCCFF"/>
          </a:solidFill>
          <a:ln w="12600">
            <a:solidFill>
              <a:srgbClr val="000000"/>
            </a:solidFill>
            <a:miter lim="800000"/>
            <a:headEnd/>
            <a:tailEnd/>
          </a:ln>
        </p:spPr>
        <p:txBody>
          <a:bodyPr lIns="67500" tIns="35100" rIns="67500" bIns="35100" anchor="ctr">
            <a:spAutoFit/>
          </a:bodyPr>
          <a:lstStyle/>
          <a:p>
            <a:pPr algn="ctr">
              <a:spcBef>
                <a:spcPts val="938"/>
              </a:spcBef>
              <a:tabLst>
                <a:tab pos="0" algn="l"/>
                <a:tab pos="685800" algn="l"/>
                <a:tab pos="1371600" algn="l"/>
                <a:tab pos="2057400" algn="l"/>
                <a:tab pos="2743200" algn="l"/>
                <a:tab pos="3429000" algn="l"/>
                <a:tab pos="4114800" algn="l"/>
                <a:tab pos="4800600" algn="l"/>
                <a:tab pos="5486400" algn="l"/>
                <a:tab pos="6172200" algn="l"/>
                <a:tab pos="6858000" algn="l"/>
                <a:tab pos="7543800" algn="l"/>
              </a:tabLst>
            </a:pPr>
            <a:r>
              <a:rPr lang="en-US" sz="2700" i="1" dirty="0">
                <a:solidFill>
                  <a:srgbClr val="000000"/>
                </a:solidFill>
                <a:latin typeface="Calibri"/>
              </a:rPr>
              <a:t>f </a:t>
            </a:r>
            <a:r>
              <a:rPr lang="en-US" sz="1500" dirty="0">
                <a:solidFill>
                  <a:srgbClr val="000000"/>
                </a:solidFill>
                <a:latin typeface="Calibri"/>
              </a:rPr>
              <a:t>        </a:t>
            </a:r>
          </a:p>
        </p:txBody>
      </p:sp>
      <p:sp>
        <p:nvSpPr>
          <p:cNvPr id="21508" name="Line 3"/>
          <p:cNvSpPr>
            <a:spLocks noChangeShapeType="1"/>
          </p:cNvSpPr>
          <p:nvPr/>
        </p:nvSpPr>
        <p:spPr bwMode="auto">
          <a:xfrm>
            <a:off x="4114800" y="1422837"/>
            <a:ext cx="1028700" cy="1191"/>
          </a:xfrm>
          <a:prstGeom prst="line">
            <a:avLst/>
          </a:prstGeom>
          <a:noFill/>
          <a:ln w="12600">
            <a:solidFill>
              <a:srgbClr val="00000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350" dirty="0">
              <a:latin typeface="Calibri"/>
            </a:endParaRPr>
          </a:p>
        </p:txBody>
      </p:sp>
      <p:sp>
        <p:nvSpPr>
          <p:cNvPr id="21509" name="Text Box 4"/>
          <p:cNvSpPr txBox="1">
            <a:spLocks noChangeArrowheads="1"/>
          </p:cNvSpPr>
          <p:nvPr/>
        </p:nvSpPr>
        <p:spPr bwMode="auto">
          <a:xfrm>
            <a:off x="3771900" y="1194238"/>
            <a:ext cx="457200" cy="394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7500" tIns="35100" rIns="67500" bIns="351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>
              <a:spcBef>
                <a:spcPts val="1313"/>
              </a:spcBef>
            </a:pPr>
            <a:r>
              <a:rPr lang="en-US" sz="2100" b="1" i="1" dirty="0">
                <a:solidFill>
                  <a:srgbClr val="000000"/>
                </a:solidFill>
                <a:latin typeface="Calibri"/>
              </a:rPr>
              <a:t>x</a:t>
            </a:r>
          </a:p>
        </p:txBody>
      </p:sp>
      <p:sp>
        <p:nvSpPr>
          <p:cNvPr id="21510" name="Line 5"/>
          <p:cNvSpPr>
            <a:spLocks noChangeShapeType="1"/>
          </p:cNvSpPr>
          <p:nvPr/>
        </p:nvSpPr>
        <p:spPr bwMode="auto">
          <a:xfrm>
            <a:off x="5657850" y="908487"/>
            <a:ext cx="1191" cy="285750"/>
          </a:xfrm>
          <a:prstGeom prst="line">
            <a:avLst/>
          </a:prstGeom>
          <a:noFill/>
          <a:ln w="12600">
            <a:solidFill>
              <a:srgbClr val="00000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350" dirty="0">
              <a:latin typeface="Calibri"/>
            </a:endParaRPr>
          </a:p>
        </p:txBody>
      </p:sp>
      <p:sp>
        <p:nvSpPr>
          <p:cNvPr id="21511" name="Text Box 6"/>
          <p:cNvSpPr txBox="1">
            <a:spLocks noChangeArrowheads="1"/>
          </p:cNvSpPr>
          <p:nvPr/>
        </p:nvSpPr>
        <p:spPr bwMode="auto">
          <a:xfrm>
            <a:off x="5486400" y="622737"/>
            <a:ext cx="285750" cy="4402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7500" tIns="35100" rIns="67500" bIns="351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>
              <a:spcBef>
                <a:spcPts val="1500"/>
              </a:spcBef>
            </a:pPr>
            <a:r>
              <a:rPr lang="en-US">
                <a:solidFill>
                  <a:srgbClr val="00CC00"/>
                </a:solidFill>
                <a:latin typeface="Symbol" charset="0"/>
              </a:rPr>
              <a:t></a:t>
            </a:r>
          </a:p>
        </p:txBody>
      </p:sp>
      <p:sp>
        <p:nvSpPr>
          <p:cNvPr id="21512" name="Line 7"/>
          <p:cNvSpPr>
            <a:spLocks noChangeShapeType="1"/>
          </p:cNvSpPr>
          <p:nvPr/>
        </p:nvSpPr>
        <p:spPr bwMode="auto">
          <a:xfrm>
            <a:off x="6343650" y="1422837"/>
            <a:ext cx="1028700" cy="1191"/>
          </a:xfrm>
          <a:prstGeom prst="line">
            <a:avLst/>
          </a:prstGeom>
          <a:noFill/>
          <a:ln w="12600">
            <a:solidFill>
              <a:srgbClr val="00000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350" dirty="0">
              <a:latin typeface="Calibri"/>
            </a:endParaRPr>
          </a:p>
        </p:txBody>
      </p:sp>
      <p:sp>
        <p:nvSpPr>
          <p:cNvPr id="21513" name="Text Box 8"/>
          <p:cNvSpPr txBox="1">
            <a:spLocks noChangeArrowheads="1"/>
          </p:cNvSpPr>
          <p:nvPr/>
        </p:nvSpPr>
        <p:spPr bwMode="auto">
          <a:xfrm>
            <a:off x="7372350" y="1251387"/>
            <a:ext cx="628650" cy="4402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7500" tIns="35100" rIns="67500" bIns="351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spcBef>
                <a:spcPts val="600"/>
              </a:spcBef>
            </a:pPr>
            <a:r>
              <a:rPr lang="en-US" dirty="0" err="1">
                <a:solidFill>
                  <a:srgbClr val="000000"/>
                </a:solidFill>
                <a:latin typeface="Calibri"/>
              </a:rPr>
              <a:t>y</a:t>
            </a:r>
            <a:r>
              <a:rPr lang="en-US" baseline="30000" dirty="0" err="1">
                <a:solidFill>
                  <a:srgbClr val="000000"/>
                </a:solidFill>
                <a:latin typeface="Calibri"/>
              </a:rPr>
              <a:t>est</a:t>
            </a:r>
            <a:endParaRPr lang="en-US" baseline="30000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514" name="Text Box 9"/>
          <p:cNvSpPr txBox="1">
            <a:spLocks noChangeArrowheads="1"/>
          </p:cNvSpPr>
          <p:nvPr/>
        </p:nvSpPr>
        <p:spPr bwMode="auto">
          <a:xfrm>
            <a:off x="1771650" y="2051488"/>
            <a:ext cx="1428750" cy="6479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7500" tIns="35100" rIns="67500" bIns="351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>
              <a:spcBef>
                <a:spcPts val="938"/>
              </a:spcBef>
            </a:pPr>
            <a:r>
              <a:rPr lang="en-US" sz="1500" dirty="0">
                <a:solidFill>
                  <a:srgbClr val="000000"/>
                </a:solidFill>
                <a:latin typeface="Calibri"/>
              </a:rPr>
              <a:t>denotes +1</a:t>
            </a:r>
          </a:p>
          <a:p>
            <a:pPr algn="ctr">
              <a:spcBef>
                <a:spcPts val="938"/>
              </a:spcBef>
            </a:pPr>
            <a:r>
              <a:rPr lang="en-US" sz="1500" dirty="0">
                <a:solidFill>
                  <a:srgbClr val="000000"/>
                </a:solidFill>
                <a:latin typeface="Calibri"/>
              </a:rPr>
              <a:t>denotes -1</a:t>
            </a:r>
          </a:p>
        </p:txBody>
      </p:sp>
      <p:sp>
        <p:nvSpPr>
          <p:cNvPr id="21515" name="Oval 10"/>
          <p:cNvSpPr>
            <a:spLocks noChangeArrowheads="1"/>
          </p:cNvSpPr>
          <p:nvPr/>
        </p:nvSpPr>
        <p:spPr bwMode="auto">
          <a:xfrm rot="4800000">
            <a:off x="1829395" y="2165192"/>
            <a:ext cx="44054" cy="45244"/>
          </a:xfrm>
          <a:prstGeom prst="ellipse">
            <a:avLst/>
          </a:prstGeom>
          <a:solidFill>
            <a:srgbClr val="333399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 dirty="0">
              <a:latin typeface="Calibri"/>
            </a:endParaRPr>
          </a:p>
        </p:txBody>
      </p:sp>
      <p:sp>
        <p:nvSpPr>
          <p:cNvPr id="21516" name="Oval 11"/>
          <p:cNvSpPr>
            <a:spLocks noChangeArrowheads="1"/>
          </p:cNvSpPr>
          <p:nvPr/>
        </p:nvSpPr>
        <p:spPr bwMode="auto">
          <a:xfrm rot="5880000">
            <a:off x="1829991" y="2507497"/>
            <a:ext cx="38100" cy="40481"/>
          </a:xfrm>
          <a:prstGeom prst="ellipse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 dirty="0">
              <a:latin typeface="Calibri"/>
            </a:endParaRPr>
          </a:p>
        </p:txBody>
      </p:sp>
      <p:sp>
        <p:nvSpPr>
          <p:cNvPr id="21517" name="Line 12"/>
          <p:cNvSpPr>
            <a:spLocks noChangeShapeType="1"/>
          </p:cNvSpPr>
          <p:nvPr/>
        </p:nvSpPr>
        <p:spPr bwMode="auto">
          <a:xfrm>
            <a:off x="3086100" y="2280087"/>
            <a:ext cx="1191" cy="2628900"/>
          </a:xfrm>
          <a:prstGeom prst="line">
            <a:avLst/>
          </a:prstGeom>
          <a:noFill/>
          <a:ln w="3816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350" dirty="0">
              <a:latin typeface="Calibri"/>
            </a:endParaRPr>
          </a:p>
        </p:txBody>
      </p:sp>
      <p:sp>
        <p:nvSpPr>
          <p:cNvPr id="21518" name="Line 13"/>
          <p:cNvSpPr>
            <a:spLocks noChangeShapeType="1"/>
          </p:cNvSpPr>
          <p:nvPr/>
        </p:nvSpPr>
        <p:spPr bwMode="auto">
          <a:xfrm>
            <a:off x="2971800" y="4794687"/>
            <a:ext cx="2743200" cy="1191"/>
          </a:xfrm>
          <a:prstGeom prst="line">
            <a:avLst/>
          </a:prstGeom>
          <a:noFill/>
          <a:ln w="3816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350" dirty="0">
              <a:latin typeface="Calibri"/>
            </a:endParaRPr>
          </a:p>
        </p:txBody>
      </p:sp>
      <p:sp>
        <p:nvSpPr>
          <p:cNvPr id="21519" name="Oval 14"/>
          <p:cNvSpPr>
            <a:spLocks noChangeArrowheads="1"/>
          </p:cNvSpPr>
          <p:nvPr/>
        </p:nvSpPr>
        <p:spPr bwMode="auto">
          <a:xfrm>
            <a:off x="3931444" y="4397019"/>
            <a:ext cx="45244" cy="35719"/>
          </a:xfrm>
          <a:prstGeom prst="ellipse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 dirty="0">
              <a:latin typeface="Calibri"/>
            </a:endParaRPr>
          </a:p>
        </p:txBody>
      </p:sp>
      <p:sp>
        <p:nvSpPr>
          <p:cNvPr id="21520" name="Oval 15"/>
          <p:cNvSpPr>
            <a:spLocks noChangeArrowheads="1"/>
          </p:cNvSpPr>
          <p:nvPr/>
        </p:nvSpPr>
        <p:spPr bwMode="auto">
          <a:xfrm>
            <a:off x="3007519" y="3550485"/>
            <a:ext cx="45244" cy="35719"/>
          </a:xfrm>
          <a:prstGeom prst="ellipse">
            <a:avLst/>
          </a:prstGeom>
          <a:solidFill>
            <a:srgbClr val="333399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 dirty="0">
              <a:latin typeface="Calibri"/>
            </a:endParaRPr>
          </a:p>
        </p:txBody>
      </p:sp>
      <p:sp>
        <p:nvSpPr>
          <p:cNvPr id="21521" name="Oval 16"/>
          <p:cNvSpPr>
            <a:spLocks noChangeArrowheads="1"/>
          </p:cNvSpPr>
          <p:nvPr/>
        </p:nvSpPr>
        <p:spPr bwMode="auto">
          <a:xfrm>
            <a:off x="4398169" y="2733716"/>
            <a:ext cx="45244" cy="35719"/>
          </a:xfrm>
          <a:prstGeom prst="ellipse">
            <a:avLst/>
          </a:prstGeom>
          <a:solidFill>
            <a:srgbClr val="333399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 dirty="0">
              <a:latin typeface="Calibri"/>
            </a:endParaRPr>
          </a:p>
        </p:txBody>
      </p:sp>
      <p:sp>
        <p:nvSpPr>
          <p:cNvPr id="21522" name="Oval 17"/>
          <p:cNvSpPr>
            <a:spLocks noChangeArrowheads="1"/>
          </p:cNvSpPr>
          <p:nvPr/>
        </p:nvSpPr>
        <p:spPr bwMode="auto">
          <a:xfrm>
            <a:off x="4445794" y="3349269"/>
            <a:ext cx="45244" cy="35719"/>
          </a:xfrm>
          <a:prstGeom prst="ellipse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 dirty="0">
              <a:latin typeface="Calibri"/>
            </a:endParaRPr>
          </a:p>
        </p:txBody>
      </p:sp>
      <p:sp>
        <p:nvSpPr>
          <p:cNvPr id="21523" name="Oval 18"/>
          <p:cNvSpPr>
            <a:spLocks noChangeArrowheads="1"/>
          </p:cNvSpPr>
          <p:nvPr/>
        </p:nvSpPr>
        <p:spPr bwMode="auto">
          <a:xfrm>
            <a:off x="3700463" y="2620606"/>
            <a:ext cx="45244" cy="38100"/>
          </a:xfrm>
          <a:prstGeom prst="ellipse">
            <a:avLst/>
          </a:prstGeom>
          <a:solidFill>
            <a:srgbClr val="333399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 dirty="0">
              <a:latin typeface="Calibri"/>
            </a:endParaRPr>
          </a:p>
        </p:txBody>
      </p:sp>
      <p:sp>
        <p:nvSpPr>
          <p:cNvPr id="21524" name="Oval 19"/>
          <p:cNvSpPr>
            <a:spLocks noChangeArrowheads="1"/>
          </p:cNvSpPr>
          <p:nvPr/>
        </p:nvSpPr>
        <p:spPr bwMode="auto">
          <a:xfrm>
            <a:off x="4057651" y="3423087"/>
            <a:ext cx="40481" cy="35719"/>
          </a:xfrm>
          <a:prstGeom prst="ellipse">
            <a:avLst/>
          </a:prstGeom>
          <a:solidFill>
            <a:srgbClr val="333399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 dirty="0">
              <a:latin typeface="Calibri"/>
            </a:endParaRPr>
          </a:p>
        </p:txBody>
      </p:sp>
      <p:sp>
        <p:nvSpPr>
          <p:cNvPr id="21525" name="Oval 20"/>
          <p:cNvSpPr>
            <a:spLocks noChangeArrowheads="1"/>
          </p:cNvSpPr>
          <p:nvPr/>
        </p:nvSpPr>
        <p:spPr bwMode="auto">
          <a:xfrm>
            <a:off x="3429000" y="2965887"/>
            <a:ext cx="45244" cy="44054"/>
          </a:xfrm>
          <a:prstGeom prst="ellipse">
            <a:avLst/>
          </a:prstGeom>
          <a:solidFill>
            <a:srgbClr val="333399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 dirty="0">
              <a:latin typeface="Calibri"/>
            </a:endParaRPr>
          </a:p>
        </p:txBody>
      </p:sp>
      <p:sp>
        <p:nvSpPr>
          <p:cNvPr id="21526" name="Oval 21"/>
          <p:cNvSpPr>
            <a:spLocks noChangeArrowheads="1"/>
          </p:cNvSpPr>
          <p:nvPr/>
        </p:nvSpPr>
        <p:spPr bwMode="auto">
          <a:xfrm>
            <a:off x="4972050" y="3708837"/>
            <a:ext cx="45244" cy="38100"/>
          </a:xfrm>
          <a:prstGeom prst="ellipse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 dirty="0">
              <a:latin typeface="Calibri"/>
            </a:endParaRPr>
          </a:p>
        </p:txBody>
      </p:sp>
      <p:sp>
        <p:nvSpPr>
          <p:cNvPr id="21527" name="Oval 22"/>
          <p:cNvSpPr>
            <a:spLocks noChangeArrowheads="1"/>
          </p:cNvSpPr>
          <p:nvPr/>
        </p:nvSpPr>
        <p:spPr bwMode="auto">
          <a:xfrm rot="-1140000">
            <a:off x="4057651" y="3955297"/>
            <a:ext cx="40481" cy="35719"/>
          </a:xfrm>
          <a:prstGeom prst="ellipse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 dirty="0">
              <a:latin typeface="Calibri"/>
            </a:endParaRPr>
          </a:p>
        </p:txBody>
      </p:sp>
      <p:sp>
        <p:nvSpPr>
          <p:cNvPr id="21528" name="Oval 23"/>
          <p:cNvSpPr>
            <a:spLocks noChangeArrowheads="1"/>
          </p:cNvSpPr>
          <p:nvPr/>
        </p:nvSpPr>
        <p:spPr bwMode="auto">
          <a:xfrm rot="-1140000">
            <a:off x="5645944" y="3045659"/>
            <a:ext cx="45244" cy="38100"/>
          </a:xfrm>
          <a:prstGeom prst="ellipse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 dirty="0">
              <a:latin typeface="Calibri"/>
            </a:endParaRPr>
          </a:p>
        </p:txBody>
      </p:sp>
      <p:sp>
        <p:nvSpPr>
          <p:cNvPr id="21529" name="Oval 24"/>
          <p:cNvSpPr>
            <a:spLocks noChangeArrowheads="1"/>
          </p:cNvSpPr>
          <p:nvPr/>
        </p:nvSpPr>
        <p:spPr bwMode="auto">
          <a:xfrm rot="-1140000">
            <a:off x="5114925" y="4032687"/>
            <a:ext cx="45244" cy="38100"/>
          </a:xfrm>
          <a:prstGeom prst="ellipse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 dirty="0">
              <a:latin typeface="Calibri"/>
            </a:endParaRPr>
          </a:p>
        </p:txBody>
      </p:sp>
      <p:sp>
        <p:nvSpPr>
          <p:cNvPr id="21530" name="Oval 25"/>
          <p:cNvSpPr>
            <a:spLocks noChangeArrowheads="1"/>
          </p:cNvSpPr>
          <p:nvPr/>
        </p:nvSpPr>
        <p:spPr bwMode="auto">
          <a:xfrm rot="-1140000">
            <a:off x="3486150" y="2624178"/>
            <a:ext cx="45244" cy="38100"/>
          </a:xfrm>
          <a:prstGeom prst="ellipse">
            <a:avLst/>
          </a:prstGeom>
          <a:solidFill>
            <a:srgbClr val="333399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 dirty="0">
              <a:latin typeface="Calibri"/>
            </a:endParaRPr>
          </a:p>
        </p:txBody>
      </p:sp>
      <p:sp>
        <p:nvSpPr>
          <p:cNvPr id="21531" name="Oval 26"/>
          <p:cNvSpPr>
            <a:spLocks noChangeArrowheads="1"/>
          </p:cNvSpPr>
          <p:nvPr/>
        </p:nvSpPr>
        <p:spPr bwMode="auto">
          <a:xfrm rot="-1140000">
            <a:off x="4676775" y="3312359"/>
            <a:ext cx="45244" cy="38100"/>
          </a:xfrm>
          <a:prstGeom prst="ellipse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 dirty="0">
              <a:latin typeface="Calibri"/>
            </a:endParaRPr>
          </a:p>
        </p:txBody>
      </p:sp>
      <p:sp>
        <p:nvSpPr>
          <p:cNvPr id="21532" name="Oval 27"/>
          <p:cNvSpPr>
            <a:spLocks noChangeArrowheads="1"/>
          </p:cNvSpPr>
          <p:nvPr/>
        </p:nvSpPr>
        <p:spPr bwMode="auto">
          <a:xfrm rot="-1140000">
            <a:off x="5542360" y="3995778"/>
            <a:ext cx="45244" cy="35719"/>
          </a:xfrm>
          <a:prstGeom prst="ellipse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 dirty="0">
              <a:latin typeface="Calibri"/>
            </a:endParaRPr>
          </a:p>
        </p:txBody>
      </p:sp>
      <p:sp>
        <p:nvSpPr>
          <p:cNvPr id="21533" name="Oval 28"/>
          <p:cNvSpPr>
            <a:spLocks noChangeArrowheads="1"/>
          </p:cNvSpPr>
          <p:nvPr/>
        </p:nvSpPr>
        <p:spPr bwMode="auto">
          <a:xfrm rot="-1140000">
            <a:off x="3477816" y="3354031"/>
            <a:ext cx="45244" cy="35719"/>
          </a:xfrm>
          <a:prstGeom prst="ellipse">
            <a:avLst/>
          </a:prstGeom>
          <a:solidFill>
            <a:srgbClr val="333399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 dirty="0">
              <a:latin typeface="Calibri"/>
            </a:endParaRPr>
          </a:p>
        </p:txBody>
      </p:sp>
      <p:sp>
        <p:nvSpPr>
          <p:cNvPr id="21534" name="Oval 29"/>
          <p:cNvSpPr>
            <a:spLocks noChangeArrowheads="1"/>
          </p:cNvSpPr>
          <p:nvPr/>
        </p:nvSpPr>
        <p:spPr bwMode="auto">
          <a:xfrm rot="5880000">
            <a:off x="4044554" y="2917072"/>
            <a:ext cx="35719" cy="40481"/>
          </a:xfrm>
          <a:prstGeom prst="ellipse">
            <a:avLst/>
          </a:prstGeom>
          <a:solidFill>
            <a:srgbClr val="333399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 dirty="0">
              <a:latin typeface="Calibri"/>
            </a:endParaRPr>
          </a:p>
        </p:txBody>
      </p:sp>
      <p:sp>
        <p:nvSpPr>
          <p:cNvPr id="21535" name="Oval 30"/>
          <p:cNvSpPr>
            <a:spLocks noChangeArrowheads="1"/>
          </p:cNvSpPr>
          <p:nvPr/>
        </p:nvSpPr>
        <p:spPr bwMode="auto">
          <a:xfrm rot="5880000">
            <a:off x="4245174" y="4555967"/>
            <a:ext cx="41672" cy="45244"/>
          </a:xfrm>
          <a:prstGeom prst="ellipse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 dirty="0">
              <a:latin typeface="Calibri"/>
            </a:endParaRPr>
          </a:p>
        </p:txBody>
      </p:sp>
      <p:sp>
        <p:nvSpPr>
          <p:cNvPr id="21536" name="Oval 31"/>
          <p:cNvSpPr>
            <a:spLocks noChangeArrowheads="1"/>
          </p:cNvSpPr>
          <p:nvPr/>
        </p:nvSpPr>
        <p:spPr bwMode="auto">
          <a:xfrm rot="5880000">
            <a:off x="3480198" y="3698122"/>
            <a:ext cx="35719" cy="45244"/>
          </a:xfrm>
          <a:prstGeom prst="ellipse">
            <a:avLst/>
          </a:prstGeom>
          <a:solidFill>
            <a:srgbClr val="333399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 dirty="0">
              <a:latin typeface="Calibri"/>
            </a:endParaRPr>
          </a:p>
        </p:txBody>
      </p:sp>
      <p:sp>
        <p:nvSpPr>
          <p:cNvPr id="21537" name="Oval 32"/>
          <p:cNvSpPr>
            <a:spLocks noChangeArrowheads="1"/>
          </p:cNvSpPr>
          <p:nvPr/>
        </p:nvSpPr>
        <p:spPr bwMode="auto">
          <a:xfrm rot="5880000">
            <a:off x="4401741" y="2419391"/>
            <a:ext cx="35719" cy="40481"/>
          </a:xfrm>
          <a:prstGeom prst="ellipse">
            <a:avLst/>
          </a:prstGeom>
          <a:solidFill>
            <a:srgbClr val="333399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 dirty="0">
              <a:latin typeface="Calibri"/>
            </a:endParaRPr>
          </a:p>
        </p:txBody>
      </p:sp>
      <p:sp>
        <p:nvSpPr>
          <p:cNvPr id="21538" name="Oval 33"/>
          <p:cNvSpPr>
            <a:spLocks noChangeArrowheads="1"/>
          </p:cNvSpPr>
          <p:nvPr/>
        </p:nvSpPr>
        <p:spPr bwMode="auto">
          <a:xfrm rot="5880000">
            <a:off x="5121474" y="3732054"/>
            <a:ext cx="44054" cy="45244"/>
          </a:xfrm>
          <a:prstGeom prst="ellipse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 dirty="0">
              <a:latin typeface="Calibri"/>
            </a:endParaRPr>
          </a:p>
        </p:txBody>
      </p:sp>
      <p:sp>
        <p:nvSpPr>
          <p:cNvPr id="21539" name="Oval 34"/>
          <p:cNvSpPr>
            <a:spLocks noChangeArrowheads="1"/>
          </p:cNvSpPr>
          <p:nvPr/>
        </p:nvSpPr>
        <p:spPr bwMode="auto">
          <a:xfrm rot="5880000">
            <a:off x="4421982" y="3683835"/>
            <a:ext cx="35719" cy="40481"/>
          </a:xfrm>
          <a:prstGeom prst="ellipse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 dirty="0">
              <a:latin typeface="Calibri"/>
            </a:endParaRPr>
          </a:p>
        </p:txBody>
      </p:sp>
      <p:sp>
        <p:nvSpPr>
          <p:cNvPr id="21540" name="Oval 35"/>
          <p:cNvSpPr>
            <a:spLocks noChangeArrowheads="1"/>
          </p:cNvSpPr>
          <p:nvPr/>
        </p:nvSpPr>
        <p:spPr bwMode="auto">
          <a:xfrm rot="5880000">
            <a:off x="5359004" y="3146863"/>
            <a:ext cx="35719" cy="40481"/>
          </a:xfrm>
          <a:prstGeom prst="ellipse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 dirty="0">
              <a:latin typeface="Calibri"/>
            </a:endParaRPr>
          </a:p>
        </p:txBody>
      </p:sp>
      <p:sp>
        <p:nvSpPr>
          <p:cNvPr id="21541" name="Oval 36"/>
          <p:cNvSpPr>
            <a:spLocks noChangeArrowheads="1"/>
          </p:cNvSpPr>
          <p:nvPr/>
        </p:nvSpPr>
        <p:spPr bwMode="auto">
          <a:xfrm rot="5880000">
            <a:off x="3459957" y="2383672"/>
            <a:ext cx="35719" cy="45244"/>
          </a:xfrm>
          <a:prstGeom prst="ellipse">
            <a:avLst/>
          </a:prstGeom>
          <a:solidFill>
            <a:srgbClr val="333399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 dirty="0">
              <a:latin typeface="Calibri"/>
            </a:endParaRPr>
          </a:p>
        </p:txBody>
      </p:sp>
      <p:sp>
        <p:nvSpPr>
          <p:cNvPr id="21542" name="Oval 37"/>
          <p:cNvSpPr>
            <a:spLocks noChangeArrowheads="1"/>
          </p:cNvSpPr>
          <p:nvPr/>
        </p:nvSpPr>
        <p:spPr bwMode="auto">
          <a:xfrm rot="5880000">
            <a:off x="5089923" y="3078997"/>
            <a:ext cx="35719" cy="40481"/>
          </a:xfrm>
          <a:prstGeom prst="ellipse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 dirty="0">
              <a:latin typeface="Calibri"/>
            </a:endParaRPr>
          </a:p>
        </p:txBody>
      </p:sp>
      <p:sp>
        <p:nvSpPr>
          <p:cNvPr id="21543" name="Oval 38"/>
          <p:cNvSpPr>
            <a:spLocks noChangeArrowheads="1"/>
          </p:cNvSpPr>
          <p:nvPr/>
        </p:nvSpPr>
        <p:spPr bwMode="auto">
          <a:xfrm rot="5880000">
            <a:off x="4980980" y="4163061"/>
            <a:ext cx="44054" cy="40481"/>
          </a:xfrm>
          <a:prstGeom prst="ellipse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 dirty="0">
              <a:latin typeface="Calibri"/>
            </a:endParaRPr>
          </a:p>
        </p:txBody>
      </p:sp>
      <p:sp>
        <p:nvSpPr>
          <p:cNvPr id="21544" name="Oval 39"/>
          <p:cNvSpPr>
            <a:spLocks noChangeArrowheads="1"/>
          </p:cNvSpPr>
          <p:nvPr/>
        </p:nvSpPr>
        <p:spPr bwMode="auto">
          <a:xfrm rot="4800000">
            <a:off x="3766543" y="3273664"/>
            <a:ext cx="44053" cy="45244"/>
          </a:xfrm>
          <a:prstGeom prst="ellipse">
            <a:avLst/>
          </a:prstGeom>
          <a:solidFill>
            <a:srgbClr val="333399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 dirty="0">
              <a:latin typeface="Calibri"/>
            </a:endParaRPr>
          </a:p>
        </p:txBody>
      </p:sp>
      <p:sp>
        <p:nvSpPr>
          <p:cNvPr id="21545" name="Oval 40"/>
          <p:cNvSpPr>
            <a:spLocks noChangeArrowheads="1"/>
          </p:cNvSpPr>
          <p:nvPr/>
        </p:nvSpPr>
        <p:spPr bwMode="auto">
          <a:xfrm rot="4800000">
            <a:off x="4631532" y="4562516"/>
            <a:ext cx="35719" cy="40481"/>
          </a:xfrm>
          <a:prstGeom prst="ellipse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 dirty="0">
              <a:latin typeface="Calibri"/>
            </a:endParaRPr>
          </a:p>
        </p:txBody>
      </p:sp>
      <p:sp>
        <p:nvSpPr>
          <p:cNvPr id="21546" name="Oval 41"/>
          <p:cNvSpPr>
            <a:spLocks noChangeArrowheads="1"/>
          </p:cNvSpPr>
          <p:nvPr/>
        </p:nvSpPr>
        <p:spPr bwMode="auto">
          <a:xfrm rot="4800000">
            <a:off x="4402932" y="4276766"/>
            <a:ext cx="35719" cy="40481"/>
          </a:xfrm>
          <a:prstGeom prst="ellipse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 dirty="0">
              <a:latin typeface="Calibri"/>
            </a:endParaRPr>
          </a:p>
        </p:txBody>
      </p:sp>
      <p:sp>
        <p:nvSpPr>
          <p:cNvPr id="21547" name="Oval 42"/>
          <p:cNvSpPr>
            <a:spLocks noChangeArrowheads="1"/>
          </p:cNvSpPr>
          <p:nvPr/>
        </p:nvSpPr>
        <p:spPr bwMode="auto">
          <a:xfrm rot="4800000">
            <a:off x="3255765" y="3423683"/>
            <a:ext cx="44053" cy="40481"/>
          </a:xfrm>
          <a:prstGeom prst="ellipse">
            <a:avLst/>
          </a:prstGeom>
          <a:solidFill>
            <a:srgbClr val="333399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 dirty="0">
              <a:latin typeface="Calibri"/>
            </a:endParaRPr>
          </a:p>
        </p:txBody>
      </p:sp>
      <p:sp>
        <p:nvSpPr>
          <p:cNvPr id="21548" name="Oval 43"/>
          <p:cNvSpPr>
            <a:spLocks noChangeArrowheads="1"/>
          </p:cNvSpPr>
          <p:nvPr/>
        </p:nvSpPr>
        <p:spPr bwMode="auto">
          <a:xfrm rot="4800000">
            <a:off x="3929063" y="2703950"/>
            <a:ext cx="38100" cy="40481"/>
          </a:xfrm>
          <a:prstGeom prst="ellipse">
            <a:avLst/>
          </a:prstGeom>
          <a:solidFill>
            <a:srgbClr val="333399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 dirty="0">
              <a:latin typeface="Calibri"/>
            </a:endParaRPr>
          </a:p>
        </p:txBody>
      </p:sp>
      <p:sp>
        <p:nvSpPr>
          <p:cNvPr id="21549" name="Oval 44"/>
          <p:cNvSpPr>
            <a:spLocks noChangeArrowheads="1"/>
          </p:cNvSpPr>
          <p:nvPr/>
        </p:nvSpPr>
        <p:spPr bwMode="auto">
          <a:xfrm rot="4800000">
            <a:off x="4411266" y="3895765"/>
            <a:ext cx="38100" cy="45244"/>
          </a:xfrm>
          <a:prstGeom prst="ellipse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 dirty="0">
              <a:latin typeface="Calibri"/>
            </a:endParaRPr>
          </a:p>
        </p:txBody>
      </p:sp>
      <p:sp>
        <p:nvSpPr>
          <p:cNvPr id="21550" name="Oval 45"/>
          <p:cNvSpPr>
            <a:spLocks noChangeArrowheads="1"/>
          </p:cNvSpPr>
          <p:nvPr/>
        </p:nvSpPr>
        <p:spPr bwMode="auto">
          <a:xfrm rot="4800000">
            <a:off x="3021211" y="2934336"/>
            <a:ext cx="44054" cy="45244"/>
          </a:xfrm>
          <a:prstGeom prst="ellipse">
            <a:avLst/>
          </a:prstGeom>
          <a:solidFill>
            <a:srgbClr val="333399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 dirty="0">
              <a:latin typeface="Calibri"/>
            </a:endParaRPr>
          </a:p>
        </p:txBody>
      </p:sp>
      <p:sp>
        <p:nvSpPr>
          <p:cNvPr id="21551" name="Oval 46"/>
          <p:cNvSpPr>
            <a:spLocks noChangeArrowheads="1"/>
          </p:cNvSpPr>
          <p:nvPr/>
        </p:nvSpPr>
        <p:spPr bwMode="auto">
          <a:xfrm rot="4800000">
            <a:off x="4096346" y="4409520"/>
            <a:ext cx="41672" cy="45244"/>
          </a:xfrm>
          <a:prstGeom prst="ellipse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 dirty="0">
              <a:latin typeface="Calibri"/>
            </a:endParaRPr>
          </a:p>
        </p:txBody>
      </p:sp>
      <p:sp>
        <p:nvSpPr>
          <p:cNvPr id="21552" name="Oval 47"/>
          <p:cNvSpPr>
            <a:spLocks noChangeArrowheads="1"/>
          </p:cNvSpPr>
          <p:nvPr/>
        </p:nvSpPr>
        <p:spPr bwMode="auto">
          <a:xfrm rot="4800000">
            <a:off x="5122070" y="4189850"/>
            <a:ext cx="38100" cy="45244"/>
          </a:xfrm>
          <a:prstGeom prst="ellipse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 dirty="0">
              <a:latin typeface="Calibri"/>
            </a:endParaRPr>
          </a:p>
        </p:txBody>
      </p:sp>
      <p:sp>
        <p:nvSpPr>
          <p:cNvPr id="21553" name="Text Box 48"/>
          <p:cNvSpPr txBox="1">
            <a:spLocks noChangeArrowheads="1"/>
          </p:cNvSpPr>
          <p:nvPr/>
        </p:nvSpPr>
        <p:spPr bwMode="auto">
          <a:xfrm>
            <a:off x="5257800" y="1880037"/>
            <a:ext cx="2400300" cy="3017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7500" tIns="35100" rIns="67500" bIns="351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>
              <a:spcBef>
                <a:spcPts val="938"/>
              </a:spcBef>
            </a:pPr>
            <a:r>
              <a:rPr lang="en-US" sz="1500" b="1" i="1" dirty="0">
                <a:solidFill>
                  <a:srgbClr val="000000"/>
                </a:solidFill>
                <a:latin typeface="Calibri"/>
              </a:rPr>
              <a:t>f</a:t>
            </a:r>
            <a:r>
              <a:rPr lang="en-US" sz="1500" i="1" dirty="0">
                <a:solidFill>
                  <a:srgbClr val="000000"/>
                </a:solidFill>
                <a:latin typeface="Calibri"/>
              </a:rPr>
              <a:t>(</a:t>
            </a:r>
            <a:r>
              <a:rPr lang="en-US" sz="1500" b="1" i="1" dirty="0" err="1">
                <a:solidFill>
                  <a:srgbClr val="000000"/>
                </a:solidFill>
                <a:latin typeface="Calibri"/>
              </a:rPr>
              <a:t>x</a:t>
            </a:r>
            <a:r>
              <a:rPr lang="en-US" sz="1500" i="1" dirty="0" err="1">
                <a:solidFill>
                  <a:srgbClr val="000000"/>
                </a:solidFill>
                <a:latin typeface="Calibri"/>
              </a:rPr>
              <a:t>,</a:t>
            </a:r>
            <a:r>
              <a:rPr lang="en-US" sz="1500" b="1" i="1" dirty="0" err="1">
                <a:solidFill>
                  <a:srgbClr val="00CC00"/>
                </a:solidFill>
                <a:latin typeface="Calibri"/>
              </a:rPr>
              <a:t>w</a:t>
            </a:r>
            <a:r>
              <a:rPr lang="en-US" sz="1500" i="1" dirty="0" err="1">
                <a:solidFill>
                  <a:srgbClr val="00CC00"/>
                </a:solidFill>
                <a:latin typeface="Calibri"/>
              </a:rPr>
              <a:t>,b</a:t>
            </a:r>
            <a:r>
              <a:rPr lang="en-US" sz="1500" i="1" dirty="0">
                <a:solidFill>
                  <a:srgbClr val="000000"/>
                </a:solidFill>
                <a:latin typeface="Calibri"/>
              </a:rPr>
              <a:t>) = sign(</a:t>
            </a:r>
            <a:r>
              <a:rPr lang="en-US" sz="1500" b="1" i="1" dirty="0">
                <a:solidFill>
                  <a:srgbClr val="00CC00"/>
                </a:solidFill>
                <a:latin typeface="Calibri"/>
              </a:rPr>
              <a:t>w</a:t>
            </a:r>
            <a:r>
              <a:rPr lang="en-US" sz="1500" b="1" i="1" dirty="0">
                <a:solidFill>
                  <a:srgbClr val="000000"/>
                </a:solidFill>
                <a:latin typeface="Calibri"/>
              </a:rPr>
              <a:t>. x</a:t>
            </a:r>
            <a:r>
              <a:rPr lang="en-US" sz="1500" i="1" dirty="0">
                <a:solidFill>
                  <a:srgbClr val="00CC00"/>
                </a:solidFill>
                <a:latin typeface="Calibri"/>
              </a:rPr>
              <a:t> </a:t>
            </a:r>
            <a:r>
              <a:rPr lang="en-US" sz="1500" i="1" dirty="0">
                <a:solidFill>
                  <a:srgbClr val="000000"/>
                </a:solidFill>
                <a:latin typeface="Calibri"/>
              </a:rPr>
              <a:t>- </a:t>
            </a:r>
            <a:r>
              <a:rPr lang="en-US" sz="1500" i="1" dirty="0">
                <a:solidFill>
                  <a:srgbClr val="00CC00"/>
                </a:solidFill>
                <a:latin typeface="Calibri"/>
              </a:rPr>
              <a:t>b</a:t>
            </a:r>
            <a:r>
              <a:rPr lang="en-US" sz="1500" i="1" dirty="0">
                <a:solidFill>
                  <a:srgbClr val="000000"/>
                </a:solidFill>
                <a:latin typeface="Calibri"/>
              </a:rPr>
              <a:t>)</a:t>
            </a:r>
          </a:p>
        </p:txBody>
      </p:sp>
      <p:sp>
        <p:nvSpPr>
          <p:cNvPr id="21554" name="Line 49"/>
          <p:cNvSpPr>
            <a:spLocks noChangeShapeType="1"/>
          </p:cNvSpPr>
          <p:nvPr/>
        </p:nvSpPr>
        <p:spPr bwMode="auto">
          <a:xfrm flipV="1">
            <a:off x="3086100" y="2278897"/>
            <a:ext cx="2343150" cy="2288381"/>
          </a:xfrm>
          <a:prstGeom prst="line">
            <a:avLst/>
          </a:prstGeom>
          <a:noFill/>
          <a:ln w="126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350" dirty="0">
              <a:latin typeface="Calibri"/>
            </a:endParaRPr>
          </a:p>
        </p:txBody>
      </p:sp>
      <p:sp>
        <p:nvSpPr>
          <p:cNvPr id="21555" name="Text Box 50"/>
          <p:cNvSpPr txBox="1">
            <a:spLocks noChangeArrowheads="1"/>
          </p:cNvSpPr>
          <p:nvPr/>
        </p:nvSpPr>
        <p:spPr bwMode="auto">
          <a:xfrm>
            <a:off x="5829300" y="3023038"/>
            <a:ext cx="1828800" cy="297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endParaRPr lang="en-US" sz="1800" dirty="0">
              <a:latin typeface="Calibri"/>
            </a:endParaRPr>
          </a:p>
        </p:txBody>
      </p:sp>
      <p:sp>
        <p:nvSpPr>
          <p:cNvPr id="54" name="Text Box 50"/>
          <p:cNvSpPr txBox="1">
            <a:spLocks noChangeArrowheads="1"/>
          </p:cNvSpPr>
          <p:nvPr/>
        </p:nvSpPr>
        <p:spPr bwMode="auto">
          <a:xfrm>
            <a:off x="6115050" y="3194487"/>
            <a:ext cx="1657350" cy="10403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7500" tIns="35100" rIns="67500" bIns="351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spcBef>
                <a:spcPts val="938"/>
              </a:spcBef>
            </a:pPr>
            <a:r>
              <a:rPr lang="en-US" sz="2100" dirty="0">
                <a:solidFill>
                  <a:srgbClr val="000000"/>
                </a:solidFill>
                <a:latin typeface="Calibri"/>
              </a:rPr>
              <a:t>How would you classify this data?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Footer Placeholder 3"/>
          <p:cNvSpPr>
            <a:spLocks noGrp="1"/>
          </p:cNvSpPr>
          <p:nvPr>
            <p:ph type="ftr" sz="quarter" idx="4294967295"/>
          </p:nvPr>
        </p:nvSpPr>
        <p:spPr bwMode="auto">
          <a:xfrm>
            <a:off x="6469775" y="5545521"/>
            <a:ext cx="1428750" cy="2286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8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557213" indent="-214313">
              <a:defRPr sz="1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857250" indent="-171450">
              <a:defRPr sz="1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200150" indent="-171450">
              <a:defRPr sz="1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1543050" indent="-171450">
              <a:defRPr sz="1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r"/>
            <a:r>
              <a:rPr lang="en-US" sz="750">
                <a:latin typeface="Calibri"/>
              </a:rPr>
              <a:t>Copyright © 2001, 2003, Andrew W. Moore</a:t>
            </a:r>
            <a:endParaRPr lang="en-US" sz="750" dirty="0">
              <a:latin typeface="Calibri"/>
            </a:endParaRPr>
          </a:p>
        </p:txBody>
      </p:sp>
      <p:sp>
        <p:nvSpPr>
          <p:cNvPr id="23554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702687" y="810056"/>
            <a:ext cx="3486150" cy="572691"/>
          </a:xfrm>
        </p:spPr>
        <p:txBody>
          <a:bodyPr>
            <a:normAutofit fontScale="90000"/>
          </a:bodyPr>
          <a:lstStyle/>
          <a:p>
            <a:pPr>
              <a:tabLst>
                <a:tab pos="0" algn="l"/>
                <a:tab pos="685800" algn="l"/>
                <a:tab pos="1371600" algn="l"/>
                <a:tab pos="2057400" algn="l"/>
                <a:tab pos="2743200" algn="l"/>
                <a:tab pos="3429000" algn="l"/>
                <a:tab pos="4114800" algn="l"/>
                <a:tab pos="4800600" algn="l"/>
                <a:tab pos="5486400" algn="l"/>
                <a:tab pos="6172200" algn="l"/>
                <a:tab pos="6858000" algn="l"/>
                <a:tab pos="7543800" algn="l"/>
              </a:tabLst>
            </a:pPr>
            <a:r>
              <a:rPr lang="en-US" dirty="0">
                <a:ea typeface="ＭＳ Ｐゴシック" charset="0"/>
                <a:cs typeface="ＭＳ Ｐゴシック" charset="0"/>
              </a:rPr>
              <a:t> Linear Classifiers</a:t>
            </a:r>
          </a:p>
        </p:txBody>
      </p:sp>
      <p:sp>
        <p:nvSpPr>
          <p:cNvPr id="23555" name="Rectangle 2"/>
          <p:cNvSpPr>
            <a:spLocks noChangeArrowheads="1"/>
          </p:cNvSpPr>
          <p:nvPr/>
        </p:nvSpPr>
        <p:spPr bwMode="auto">
          <a:xfrm>
            <a:off x="5041025" y="1215509"/>
            <a:ext cx="1200150" cy="486384"/>
          </a:xfrm>
          <a:prstGeom prst="rect">
            <a:avLst/>
          </a:prstGeom>
          <a:solidFill>
            <a:srgbClr val="FFCCFF"/>
          </a:solidFill>
          <a:ln w="12600">
            <a:solidFill>
              <a:srgbClr val="000000"/>
            </a:solidFill>
            <a:miter lim="800000"/>
            <a:headEnd/>
            <a:tailEnd/>
          </a:ln>
        </p:spPr>
        <p:txBody>
          <a:bodyPr lIns="67500" tIns="35100" rIns="67500" bIns="35100" anchor="ctr">
            <a:spAutoFit/>
          </a:bodyPr>
          <a:lstStyle/>
          <a:p>
            <a:pPr algn="ctr">
              <a:spcBef>
                <a:spcPts val="938"/>
              </a:spcBef>
              <a:tabLst>
                <a:tab pos="0" algn="l"/>
                <a:tab pos="685800" algn="l"/>
                <a:tab pos="1371600" algn="l"/>
                <a:tab pos="2057400" algn="l"/>
                <a:tab pos="2743200" algn="l"/>
                <a:tab pos="3429000" algn="l"/>
                <a:tab pos="4114800" algn="l"/>
                <a:tab pos="4800600" algn="l"/>
                <a:tab pos="5486400" algn="l"/>
                <a:tab pos="6172200" algn="l"/>
                <a:tab pos="6858000" algn="l"/>
                <a:tab pos="7543800" algn="l"/>
              </a:tabLst>
            </a:pPr>
            <a:r>
              <a:rPr lang="en-US" sz="2700" i="1" dirty="0">
                <a:solidFill>
                  <a:srgbClr val="000000"/>
                </a:solidFill>
                <a:latin typeface="Calibri"/>
              </a:rPr>
              <a:t>f </a:t>
            </a:r>
            <a:r>
              <a:rPr lang="en-US" sz="1500" dirty="0">
                <a:solidFill>
                  <a:srgbClr val="000000"/>
                </a:solidFill>
                <a:latin typeface="Calibri"/>
              </a:rPr>
              <a:t>        </a:t>
            </a:r>
          </a:p>
        </p:txBody>
      </p:sp>
      <p:sp>
        <p:nvSpPr>
          <p:cNvPr id="23556" name="Line 3"/>
          <p:cNvSpPr>
            <a:spLocks noChangeShapeType="1"/>
          </p:cNvSpPr>
          <p:nvPr/>
        </p:nvSpPr>
        <p:spPr bwMode="auto">
          <a:xfrm>
            <a:off x="4012325" y="1430721"/>
            <a:ext cx="1028700" cy="1191"/>
          </a:xfrm>
          <a:prstGeom prst="line">
            <a:avLst/>
          </a:prstGeom>
          <a:noFill/>
          <a:ln w="12600">
            <a:solidFill>
              <a:srgbClr val="00000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350" dirty="0">
              <a:latin typeface="Calibri"/>
            </a:endParaRPr>
          </a:p>
        </p:txBody>
      </p:sp>
      <p:sp>
        <p:nvSpPr>
          <p:cNvPr id="23557" name="Text Box 4"/>
          <p:cNvSpPr txBox="1">
            <a:spLocks noChangeArrowheads="1"/>
          </p:cNvSpPr>
          <p:nvPr/>
        </p:nvSpPr>
        <p:spPr bwMode="auto">
          <a:xfrm>
            <a:off x="3669425" y="1202122"/>
            <a:ext cx="457200" cy="394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7500" tIns="35100" rIns="67500" bIns="351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>
              <a:spcBef>
                <a:spcPts val="1313"/>
              </a:spcBef>
            </a:pPr>
            <a:r>
              <a:rPr lang="en-US" sz="2100" b="1" i="1" dirty="0">
                <a:solidFill>
                  <a:srgbClr val="000000"/>
                </a:solidFill>
                <a:latin typeface="Calibri"/>
              </a:rPr>
              <a:t>x</a:t>
            </a:r>
          </a:p>
        </p:txBody>
      </p:sp>
      <p:sp>
        <p:nvSpPr>
          <p:cNvPr id="23558" name="Line 5"/>
          <p:cNvSpPr>
            <a:spLocks noChangeShapeType="1"/>
          </p:cNvSpPr>
          <p:nvPr/>
        </p:nvSpPr>
        <p:spPr bwMode="auto">
          <a:xfrm>
            <a:off x="5555375" y="916371"/>
            <a:ext cx="1191" cy="285750"/>
          </a:xfrm>
          <a:prstGeom prst="line">
            <a:avLst/>
          </a:prstGeom>
          <a:noFill/>
          <a:ln w="12600">
            <a:solidFill>
              <a:srgbClr val="00000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350" dirty="0">
              <a:latin typeface="Calibri"/>
            </a:endParaRPr>
          </a:p>
        </p:txBody>
      </p:sp>
      <p:sp>
        <p:nvSpPr>
          <p:cNvPr id="23559" name="Text Box 6"/>
          <p:cNvSpPr txBox="1">
            <a:spLocks noChangeArrowheads="1"/>
          </p:cNvSpPr>
          <p:nvPr/>
        </p:nvSpPr>
        <p:spPr bwMode="auto">
          <a:xfrm>
            <a:off x="5383925" y="630621"/>
            <a:ext cx="285750" cy="4402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7500" tIns="35100" rIns="67500" bIns="351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>
              <a:spcBef>
                <a:spcPts val="1500"/>
              </a:spcBef>
            </a:pPr>
            <a:r>
              <a:rPr lang="en-US">
                <a:solidFill>
                  <a:srgbClr val="00CC00"/>
                </a:solidFill>
                <a:latin typeface="Symbol" charset="0"/>
              </a:rPr>
              <a:t></a:t>
            </a:r>
          </a:p>
        </p:txBody>
      </p:sp>
      <p:sp>
        <p:nvSpPr>
          <p:cNvPr id="23560" name="Line 7"/>
          <p:cNvSpPr>
            <a:spLocks noChangeShapeType="1"/>
          </p:cNvSpPr>
          <p:nvPr/>
        </p:nvSpPr>
        <p:spPr bwMode="auto">
          <a:xfrm>
            <a:off x="6241175" y="1430721"/>
            <a:ext cx="1028700" cy="1191"/>
          </a:xfrm>
          <a:prstGeom prst="line">
            <a:avLst/>
          </a:prstGeom>
          <a:noFill/>
          <a:ln w="12600">
            <a:solidFill>
              <a:srgbClr val="00000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350" dirty="0">
              <a:latin typeface="Calibri"/>
            </a:endParaRPr>
          </a:p>
        </p:txBody>
      </p:sp>
      <p:sp>
        <p:nvSpPr>
          <p:cNvPr id="23561" name="Text Box 8"/>
          <p:cNvSpPr txBox="1">
            <a:spLocks noChangeArrowheads="1"/>
          </p:cNvSpPr>
          <p:nvPr/>
        </p:nvSpPr>
        <p:spPr bwMode="auto">
          <a:xfrm>
            <a:off x="7269875" y="1259271"/>
            <a:ext cx="628650" cy="4402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7500" tIns="35100" rIns="67500" bIns="351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spcBef>
                <a:spcPts val="600"/>
              </a:spcBef>
            </a:pPr>
            <a:r>
              <a:rPr lang="en-US" dirty="0" err="1">
                <a:solidFill>
                  <a:srgbClr val="000000"/>
                </a:solidFill>
                <a:latin typeface="Calibri"/>
              </a:rPr>
              <a:t>y</a:t>
            </a:r>
            <a:r>
              <a:rPr lang="en-US" baseline="30000" dirty="0" err="1">
                <a:solidFill>
                  <a:srgbClr val="000000"/>
                </a:solidFill>
                <a:latin typeface="Calibri"/>
              </a:rPr>
              <a:t>est</a:t>
            </a:r>
            <a:endParaRPr lang="en-US" baseline="30000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562" name="Text Box 9"/>
          <p:cNvSpPr txBox="1">
            <a:spLocks noChangeArrowheads="1"/>
          </p:cNvSpPr>
          <p:nvPr/>
        </p:nvSpPr>
        <p:spPr bwMode="auto">
          <a:xfrm>
            <a:off x="1669175" y="2059372"/>
            <a:ext cx="1428750" cy="6479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7500" tIns="35100" rIns="67500" bIns="351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>
              <a:spcBef>
                <a:spcPts val="938"/>
              </a:spcBef>
            </a:pPr>
            <a:r>
              <a:rPr lang="en-US" sz="1500" dirty="0">
                <a:solidFill>
                  <a:srgbClr val="000000"/>
                </a:solidFill>
                <a:latin typeface="Calibri"/>
              </a:rPr>
              <a:t>denotes +1</a:t>
            </a:r>
          </a:p>
          <a:p>
            <a:pPr algn="ctr">
              <a:spcBef>
                <a:spcPts val="938"/>
              </a:spcBef>
            </a:pPr>
            <a:r>
              <a:rPr lang="en-US" sz="1500" dirty="0">
                <a:solidFill>
                  <a:srgbClr val="000000"/>
                </a:solidFill>
                <a:latin typeface="Calibri"/>
              </a:rPr>
              <a:t>denotes -1</a:t>
            </a:r>
          </a:p>
        </p:txBody>
      </p:sp>
      <p:sp>
        <p:nvSpPr>
          <p:cNvPr id="23563" name="Oval 10"/>
          <p:cNvSpPr>
            <a:spLocks noChangeArrowheads="1"/>
          </p:cNvSpPr>
          <p:nvPr/>
        </p:nvSpPr>
        <p:spPr bwMode="auto">
          <a:xfrm rot="4800000">
            <a:off x="1726920" y="2173076"/>
            <a:ext cx="44054" cy="45244"/>
          </a:xfrm>
          <a:prstGeom prst="ellipse">
            <a:avLst/>
          </a:prstGeom>
          <a:solidFill>
            <a:srgbClr val="333399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 dirty="0">
              <a:latin typeface="Calibri"/>
            </a:endParaRPr>
          </a:p>
        </p:txBody>
      </p:sp>
      <p:sp>
        <p:nvSpPr>
          <p:cNvPr id="23564" name="Oval 11"/>
          <p:cNvSpPr>
            <a:spLocks noChangeArrowheads="1"/>
          </p:cNvSpPr>
          <p:nvPr/>
        </p:nvSpPr>
        <p:spPr bwMode="auto">
          <a:xfrm rot="5880000">
            <a:off x="1727516" y="2515381"/>
            <a:ext cx="38100" cy="40481"/>
          </a:xfrm>
          <a:prstGeom prst="ellipse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 dirty="0">
              <a:latin typeface="Calibri"/>
            </a:endParaRPr>
          </a:p>
        </p:txBody>
      </p:sp>
      <p:sp>
        <p:nvSpPr>
          <p:cNvPr id="23565" name="Line 12"/>
          <p:cNvSpPr>
            <a:spLocks noChangeShapeType="1"/>
          </p:cNvSpPr>
          <p:nvPr/>
        </p:nvSpPr>
        <p:spPr bwMode="auto">
          <a:xfrm>
            <a:off x="2983625" y="2287971"/>
            <a:ext cx="1191" cy="2628900"/>
          </a:xfrm>
          <a:prstGeom prst="line">
            <a:avLst/>
          </a:prstGeom>
          <a:noFill/>
          <a:ln w="3816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350" dirty="0">
              <a:latin typeface="Calibri"/>
            </a:endParaRPr>
          </a:p>
        </p:txBody>
      </p:sp>
      <p:sp>
        <p:nvSpPr>
          <p:cNvPr id="23566" name="Line 13"/>
          <p:cNvSpPr>
            <a:spLocks noChangeShapeType="1"/>
          </p:cNvSpPr>
          <p:nvPr/>
        </p:nvSpPr>
        <p:spPr bwMode="auto">
          <a:xfrm>
            <a:off x="2869325" y="4802571"/>
            <a:ext cx="2743200" cy="1191"/>
          </a:xfrm>
          <a:prstGeom prst="line">
            <a:avLst/>
          </a:prstGeom>
          <a:noFill/>
          <a:ln w="3816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350" dirty="0">
              <a:latin typeface="Calibri"/>
            </a:endParaRPr>
          </a:p>
        </p:txBody>
      </p:sp>
      <p:sp>
        <p:nvSpPr>
          <p:cNvPr id="23567" name="Oval 14"/>
          <p:cNvSpPr>
            <a:spLocks noChangeArrowheads="1"/>
          </p:cNvSpPr>
          <p:nvPr/>
        </p:nvSpPr>
        <p:spPr bwMode="auto">
          <a:xfrm>
            <a:off x="3828969" y="4404903"/>
            <a:ext cx="45244" cy="35719"/>
          </a:xfrm>
          <a:prstGeom prst="ellipse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 dirty="0">
              <a:latin typeface="Calibri"/>
            </a:endParaRPr>
          </a:p>
        </p:txBody>
      </p:sp>
      <p:sp>
        <p:nvSpPr>
          <p:cNvPr id="23568" name="Oval 15"/>
          <p:cNvSpPr>
            <a:spLocks noChangeArrowheads="1"/>
          </p:cNvSpPr>
          <p:nvPr/>
        </p:nvSpPr>
        <p:spPr bwMode="auto">
          <a:xfrm>
            <a:off x="2905044" y="3558369"/>
            <a:ext cx="45244" cy="35719"/>
          </a:xfrm>
          <a:prstGeom prst="ellipse">
            <a:avLst/>
          </a:prstGeom>
          <a:solidFill>
            <a:srgbClr val="333399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 dirty="0">
              <a:latin typeface="Calibri"/>
            </a:endParaRPr>
          </a:p>
        </p:txBody>
      </p:sp>
      <p:sp>
        <p:nvSpPr>
          <p:cNvPr id="23569" name="Oval 16"/>
          <p:cNvSpPr>
            <a:spLocks noChangeArrowheads="1"/>
          </p:cNvSpPr>
          <p:nvPr/>
        </p:nvSpPr>
        <p:spPr bwMode="auto">
          <a:xfrm>
            <a:off x="4295694" y="2741600"/>
            <a:ext cx="45244" cy="35719"/>
          </a:xfrm>
          <a:prstGeom prst="ellipse">
            <a:avLst/>
          </a:prstGeom>
          <a:solidFill>
            <a:srgbClr val="333399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 dirty="0">
              <a:latin typeface="Calibri"/>
            </a:endParaRPr>
          </a:p>
        </p:txBody>
      </p:sp>
      <p:sp>
        <p:nvSpPr>
          <p:cNvPr id="23570" name="Oval 17"/>
          <p:cNvSpPr>
            <a:spLocks noChangeArrowheads="1"/>
          </p:cNvSpPr>
          <p:nvPr/>
        </p:nvSpPr>
        <p:spPr bwMode="auto">
          <a:xfrm>
            <a:off x="4343319" y="3357153"/>
            <a:ext cx="45244" cy="35719"/>
          </a:xfrm>
          <a:prstGeom prst="ellipse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 dirty="0">
              <a:latin typeface="Calibri"/>
            </a:endParaRPr>
          </a:p>
        </p:txBody>
      </p:sp>
      <p:sp>
        <p:nvSpPr>
          <p:cNvPr id="23571" name="Oval 18"/>
          <p:cNvSpPr>
            <a:spLocks noChangeArrowheads="1"/>
          </p:cNvSpPr>
          <p:nvPr/>
        </p:nvSpPr>
        <p:spPr bwMode="auto">
          <a:xfrm>
            <a:off x="3597988" y="2628490"/>
            <a:ext cx="45244" cy="38100"/>
          </a:xfrm>
          <a:prstGeom prst="ellipse">
            <a:avLst/>
          </a:prstGeom>
          <a:solidFill>
            <a:srgbClr val="333399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 dirty="0">
              <a:latin typeface="Calibri"/>
            </a:endParaRPr>
          </a:p>
        </p:txBody>
      </p:sp>
      <p:sp>
        <p:nvSpPr>
          <p:cNvPr id="23572" name="Oval 19"/>
          <p:cNvSpPr>
            <a:spLocks noChangeArrowheads="1"/>
          </p:cNvSpPr>
          <p:nvPr/>
        </p:nvSpPr>
        <p:spPr bwMode="auto">
          <a:xfrm>
            <a:off x="3955176" y="3430971"/>
            <a:ext cx="40481" cy="35719"/>
          </a:xfrm>
          <a:prstGeom prst="ellipse">
            <a:avLst/>
          </a:prstGeom>
          <a:solidFill>
            <a:srgbClr val="333399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 dirty="0">
              <a:latin typeface="Calibri"/>
            </a:endParaRPr>
          </a:p>
        </p:txBody>
      </p:sp>
      <p:sp>
        <p:nvSpPr>
          <p:cNvPr id="23573" name="Oval 20"/>
          <p:cNvSpPr>
            <a:spLocks noChangeArrowheads="1"/>
          </p:cNvSpPr>
          <p:nvPr/>
        </p:nvSpPr>
        <p:spPr bwMode="auto">
          <a:xfrm>
            <a:off x="3326525" y="2973771"/>
            <a:ext cx="45244" cy="44054"/>
          </a:xfrm>
          <a:prstGeom prst="ellipse">
            <a:avLst/>
          </a:prstGeom>
          <a:solidFill>
            <a:srgbClr val="333399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 dirty="0">
              <a:latin typeface="Calibri"/>
            </a:endParaRPr>
          </a:p>
        </p:txBody>
      </p:sp>
      <p:sp>
        <p:nvSpPr>
          <p:cNvPr id="23574" name="Oval 21"/>
          <p:cNvSpPr>
            <a:spLocks noChangeArrowheads="1"/>
          </p:cNvSpPr>
          <p:nvPr/>
        </p:nvSpPr>
        <p:spPr bwMode="auto">
          <a:xfrm>
            <a:off x="4869575" y="3716721"/>
            <a:ext cx="45244" cy="38100"/>
          </a:xfrm>
          <a:prstGeom prst="ellipse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 dirty="0">
              <a:latin typeface="Calibri"/>
            </a:endParaRPr>
          </a:p>
        </p:txBody>
      </p:sp>
      <p:sp>
        <p:nvSpPr>
          <p:cNvPr id="23575" name="Oval 22"/>
          <p:cNvSpPr>
            <a:spLocks noChangeArrowheads="1"/>
          </p:cNvSpPr>
          <p:nvPr/>
        </p:nvSpPr>
        <p:spPr bwMode="auto">
          <a:xfrm rot="-1140000">
            <a:off x="3955176" y="3963181"/>
            <a:ext cx="40481" cy="35719"/>
          </a:xfrm>
          <a:prstGeom prst="ellipse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 dirty="0">
              <a:latin typeface="Calibri"/>
            </a:endParaRPr>
          </a:p>
        </p:txBody>
      </p:sp>
      <p:sp>
        <p:nvSpPr>
          <p:cNvPr id="23576" name="Oval 23"/>
          <p:cNvSpPr>
            <a:spLocks noChangeArrowheads="1"/>
          </p:cNvSpPr>
          <p:nvPr/>
        </p:nvSpPr>
        <p:spPr bwMode="auto">
          <a:xfrm rot="-1140000">
            <a:off x="5543469" y="3053543"/>
            <a:ext cx="45244" cy="38100"/>
          </a:xfrm>
          <a:prstGeom prst="ellipse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 dirty="0">
              <a:latin typeface="Calibri"/>
            </a:endParaRPr>
          </a:p>
        </p:txBody>
      </p:sp>
      <p:sp>
        <p:nvSpPr>
          <p:cNvPr id="23577" name="Oval 24"/>
          <p:cNvSpPr>
            <a:spLocks noChangeArrowheads="1"/>
          </p:cNvSpPr>
          <p:nvPr/>
        </p:nvSpPr>
        <p:spPr bwMode="auto">
          <a:xfrm rot="-1140000">
            <a:off x="5012450" y="4040571"/>
            <a:ext cx="45244" cy="38100"/>
          </a:xfrm>
          <a:prstGeom prst="ellipse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 dirty="0">
              <a:latin typeface="Calibri"/>
            </a:endParaRPr>
          </a:p>
        </p:txBody>
      </p:sp>
      <p:sp>
        <p:nvSpPr>
          <p:cNvPr id="23578" name="Oval 25"/>
          <p:cNvSpPr>
            <a:spLocks noChangeArrowheads="1"/>
          </p:cNvSpPr>
          <p:nvPr/>
        </p:nvSpPr>
        <p:spPr bwMode="auto">
          <a:xfrm rot="-1140000">
            <a:off x="3383675" y="2632062"/>
            <a:ext cx="45244" cy="38100"/>
          </a:xfrm>
          <a:prstGeom prst="ellipse">
            <a:avLst/>
          </a:prstGeom>
          <a:solidFill>
            <a:srgbClr val="333399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 dirty="0">
              <a:latin typeface="Calibri"/>
            </a:endParaRPr>
          </a:p>
        </p:txBody>
      </p:sp>
      <p:sp>
        <p:nvSpPr>
          <p:cNvPr id="23579" name="Oval 26"/>
          <p:cNvSpPr>
            <a:spLocks noChangeArrowheads="1"/>
          </p:cNvSpPr>
          <p:nvPr/>
        </p:nvSpPr>
        <p:spPr bwMode="auto">
          <a:xfrm rot="-1140000">
            <a:off x="4574300" y="3320243"/>
            <a:ext cx="45244" cy="38100"/>
          </a:xfrm>
          <a:prstGeom prst="ellipse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 dirty="0">
              <a:latin typeface="Calibri"/>
            </a:endParaRPr>
          </a:p>
        </p:txBody>
      </p:sp>
      <p:sp>
        <p:nvSpPr>
          <p:cNvPr id="23580" name="Oval 27"/>
          <p:cNvSpPr>
            <a:spLocks noChangeArrowheads="1"/>
          </p:cNvSpPr>
          <p:nvPr/>
        </p:nvSpPr>
        <p:spPr bwMode="auto">
          <a:xfrm rot="-1140000">
            <a:off x="5439885" y="4003662"/>
            <a:ext cx="45244" cy="35719"/>
          </a:xfrm>
          <a:prstGeom prst="ellipse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 dirty="0">
              <a:latin typeface="Calibri"/>
            </a:endParaRPr>
          </a:p>
        </p:txBody>
      </p:sp>
      <p:sp>
        <p:nvSpPr>
          <p:cNvPr id="23581" name="Oval 28"/>
          <p:cNvSpPr>
            <a:spLocks noChangeArrowheads="1"/>
          </p:cNvSpPr>
          <p:nvPr/>
        </p:nvSpPr>
        <p:spPr bwMode="auto">
          <a:xfrm rot="-1140000">
            <a:off x="3375341" y="3361915"/>
            <a:ext cx="45244" cy="35719"/>
          </a:xfrm>
          <a:prstGeom prst="ellipse">
            <a:avLst/>
          </a:prstGeom>
          <a:solidFill>
            <a:srgbClr val="333399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 dirty="0">
              <a:latin typeface="Calibri"/>
            </a:endParaRPr>
          </a:p>
        </p:txBody>
      </p:sp>
      <p:sp>
        <p:nvSpPr>
          <p:cNvPr id="23582" name="Oval 29"/>
          <p:cNvSpPr>
            <a:spLocks noChangeArrowheads="1"/>
          </p:cNvSpPr>
          <p:nvPr/>
        </p:nvSpPr>
        <p:spPr bwMode="auto">
          <a:xfrm rot="5880000">
            <a:off x="3942079" y="2924956"/>
            <a:ext cx="35719" cy="40481"/>
          </a:xfrm>
          <a:prstGeom prst="ellipse">
            <a:avLst/>
          </a:prstGeom>
          <a:solidFill>
            <a:srgbClr val="333399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 dirty="0">
              <a:latin typeface="Calibri"/>
            </a:endParaRPr>
          </a:p>
        </p:txBody>
      </p:sp>
      <p:sp>
        <p:nvSpPr>
          <p:cNvPr id="23583" name="Oval 30"/>
          <p:cNvSpPr>
            <a:spLocks noChangeArrowheads="1"/>
          </p:cNvSpPr>
          <p:nvPr/>
        </p:nvSpPr>
        <p:spPr bwMode="auto">
          <a:xfrm rot="5880000">
            <a:off x="4142699" y="4563851"/>
            <a:ext cx="41672" cy="45244"/>
          </a:xfrm>
          <a:prstGeom prst="ellipse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 dirty="0">
              <a:latin typeface="Calibri"/>
            </a:endParaRPr>
          </a:p>
        </p:txBody>
      </p:sp>
      <p:sp>
        <p:nvSpPr>
          <p:cNvPr id="23584" name="Oval 31"/>
          <p:cNvSpPr>
            <a:spLocks noChangeArrowheads="1"/>
          </p:cNvSpPr>
          <p:nvPr/>
        </p:nvSpPr>
        <p:spPr bwMode="auto">
          <a:xfrm rot="5880000">
            <a:off x="3377723" y="3706006"/>
            <a:ext cx="35719" cy="45244"/>
          </a:xfrm>
          <a:prstGeom prst="ellipse">
            <a:avLst/>
          </a:prstGeom>
          <a:solidFill>
            <a:srgbClr val="333399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 dirty="0">
              <a:latin typeface="Calibri"/>
            </a:endParaRPr>
          </a:p>
        </p:txBody>
      </p:sp>
      <p:sp>
        <p:nvSpPr>
          <p:cNvPr id="23585" name="Oval 32"/>
          <p:cNvSpPr>
            <a:spLocks noChangeArrowheads="1"/>
          </p:cNvSpPr>
          <p:nvPr/>
        </p:nvSpPr>
        <p:spPr bwMode="auto">
          <a:xfrm rot="5880000">
            <a:off x="4299266" y="2427275"/>
            <a:ext cx="35719" cy="40481"/>
          </a:xfrm>
          <a:prstGeom prst="ellipse">
            <a:avLst/>
          </a:prstGeom>
          <a:solidFill>
            <a:srgbClr val="333399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 dirty="0">
              <a:latin typeface="Calibri"/>
            </a:endParaRPr>
          </a:p>
        </p:txBody>
      </p:sp>
      <p:sp>
        <p:nvSpPr>
          <p:cNvPr id="23586" name="Oval 33"/>
          <p:cNvSpPr>
            <a:spLocks noChangeArrowheads="1"/>
          </p:cNvSpPr>
          <p:nvPr/>
        </p:nvSpPr>
        <p:spPr bwMode="auto">
          <a:xfrm rot="5880000">
            <a:off x="5018999" y="3739938"/>
            <a:ext cx="44054" cy="45244"/>
          </a:xfrm>
          <a:prstGeom prst="ellipse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 dirty="0">
              <a:latin typeface="Calibri"/>
            </a:endParaRPr>
          </a:p>
        </p:txBody>
      </p:sp>
      <p:sp>
        <p:nvSpPr>
          <p:cNvPr id="23587" name="Oval 34"/>
          <p:cNvSpPr>
            <a:spLocks noChangeArrowheads="1"/>
          </p:cNvSpPr>
          <p:nvPr/>
        </p:nvSpPr>
        <p:spPr bwMode="auto">
          <a:xfrm rot="5880000">
            <a:off x="4319507" y="3691719"/>
            <a:ext cx="35719" cy="40481"/>
          </a:xfrm>
          <a:prstGeom prst="ellipse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 dirty="0">
              <a:latin typeface="Calibri"/>
            </a:endParaRPr>
          </a:p>
        </p:txBody>
      </p:sp>
      <p:sp>
        <p:nvSpPr>
          <p:cNvPr id="23588" name="Oval 35"/>
          <p:cNvSpPr>
            <a:spLocks noChangeArrowheads="1"/>
          </p:cNvSpPr>
          <p:nvPr/>
        </p:nvSpPr>
        <p:spPr bwMode="auto">
          <a:xfrm rot="5880000">
            <a:off x="5256529" y="3154747"/>
            <a:ext cx="35719" cy="40481"/>
          </a:xfrm>
          <a:prstGeom prst="ellipse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 dirty="0">
              <a:latin typeface="Calibri"/>
            </a:endParaRPr>
          </a:p>
        </p:txBody>
      </p:sp>
      <p:sp>
        <p:nvSpPr>
          <p:cNvPr id="23589" name="Oval 36"/>
          <p:cNvSpPr>
            <a:spLocks noChangeArrowheads="1"/>
          </p:cNvSpPr>
          <p:nvPr/>
        </p:nvSpPr>
        <p:spPr bwMode="auto">
          <a:xfrm rot="5880000">
            <a:off x="3357482" y="2391556"/>
            <a:ext cx="35719" cy="45244"/>
          </a:xfrm>
          <a:prstGeom prst="ellipse">
            <a:avLst/>
          </a:prstGeom>
          <a:solidFill>
            <a:srgbClr val="333399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 dirty="0">
              <a:latin typeface="Calibri"/>
            </a:endParaRPr>
          </a:p>
        </p:txBody>
      </p:sp>
      <p:sp>
        <p:nvSpPr>
          <p:cNvPr id="23590" name="Oval 37"/>
          <p:cNvSpPr>
            <a:spLocks noChangeArrowheads="1"/>
          </p:cNvSpPr>
          <p:nvPr/>
        </p:nvSpPr>
        <p:spPr bwMode="auto">
          <a:xfrm rot="5880000">
            <a:off x="4987448" y="3086881"/>
            <a:ext cx="35719" cy="40481"/>
          </a:xfrm>
          <a:prstGeom prst="ellipse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 dirty="0">
              <a:latin typeface="Calibri"/>
            </a:endParaRPr>
          </a:p>
        </p:txBody>
      </p:sp>
      <p:sp>
        <p:nvSpPr>
          <p:cNvPr id="23591" name="Oval 38"/>
          <p:cNvSpPr>
            <a:spLocks noChangeArrowheads="1"/>
          </p:cNvSpPr>
          <p:nvPr/>
        </p:nvSpPr>
        <p:spPr bwMode="auto">
          <a:xfrm rot="5880000">
            <a:off x="4878505" y="4170945"/>
            <a:ext cx="44054" cy="40481"/>
          </a:xfrm>
          <a:prstGeom prst="ellipse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 dirty="0">
              <a:latin typeface="Calibri"/>
            </a:endParaRPr>
          </a:p>
        </p:txBody>
      </p:sp>
      <p:sp>
        <p:nvSpPr>
          <p:cNvPr id="23592" name="Oval 39"/>
          <p:cNvSpPr>
            <a:spLocks noChangeArrowheads="1"/>
          </p:cNvSpPr>
          <p:nvPr/>
        </p:nvSpPr>
        <p:spPr bwMode="auto">
          <a:xfrm rot="4800000">
            <a:off x="3664068" y="3281548"/>
            <a:ext cx="44053" cy="45244"/>
          </a:xfrm>
          <a:prstGeom prst="ellipse">
            <a:avLst/>
          </a:prstGeom>
          <a:solidFill>
            <a:srgbClr val="333399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 dirty="0">
              <a:latin typeface="Calibri"/>
            </a:endParaRPr>
          </a:p>
        </p:txBody>
      </p:sp>
      <p:sp>
        <p:nvSpPr>
          <p:cNvPr id="23593" name="Oval 40"/>
          <p:cNvSpPr>
            <a:spLocks noChangeArrowheads="1"/>
          </p:cNvSpPr>
          <p:nvPr/>
        </p:nvSpPr>
        <p:spPr bwMode="auto">
          <a:xfrm rot="4800000">
            <a:off x="4529057" y="4570400"/>
            <a:ext cx="35719" cy="40481"/>
          </a:xfrm>
          <a:prstGeom prst="ellipse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 dirty="0">
              <a:latin typeface="Calibri"/>
            </a:endParaRPr>
          </a:p>
        </p:txBody>
      </p:sp>
      <p:sp>
        <p:nvSpPr>
          <p:cNvPr id="23594" name="Oval 41"/>
          <p:cNvSpPr>
            <a:spLocks noChangeArrowheads="1"/>
          </p:cNvSpPr>
          <p:nvPr/>
        </p:nvSpPr>
        <p:spPr bwMode="auto">
          <a:xfrm rot="4800000">
            <a:off x="4300457" y="4284650"/>
            <a:ext cx="35719" cy="40481"/>
          </a:xfrm>
          <a:prstGeom prst="ellipse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 dirty="0">
              <a:latin typeface="Calibri"/>
            </a:endParaRPr>
          </a:p>
        </p:txBody>
      </p:sp>
      <p:sp>
        <p:nvSpPr>
          <p:cNvPr id="23595" name="Oval 42"/>
          <p:cNvSpPr>
            <a:spLocks noChangeArrowheads="1"/>
          </p:cNvSpPr>
          <p:nvPr/>
        </p:nvSpPr>
        <p:spPr bwMode="auto">
          <a:xfrm rot="4800000">
            <a:off x="3153290" y="3431567"/>
            <a:ext cx="44053" cy="40481"/>
          </a:xfrm>
          <a:prstGeom prst="ellipse">
            <a:avLst/>
          </a:prstGeom>
          <a:solidFill>
            <a:srgbClr val="333399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 dirty="0">
              <a:latin typeface="Calibri"/>
            </a:endParaRPr>
          </a:p>
        </p:txBody>
      </p:sp>
      <p:sp>
        <p:nvSpPr>
          <p:cNvPr id="23596" name="Oval 43"/>
          <p:cNvSpPr>
            <a:spLocks noChangeArrowheads="1"/>
          </p:cNvSpPr>
          <p:nvPr/>
        </p:nvSpPr>
        <p:spPr bwMode="auto">
          <a:xfrm rot="4800000">
            <a:off x="3826588" y="2711834"/>
            <a:ext cx="38100" cy="40481"/>
          </a:xfrm>
          <a:prstGeom prst="ellipse">
            <a:avLst/>
          </a:prstGeom>
          <a:solidFill>
            <a:srgbClr val="333399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 dirty="0">
              <a:latin typeface="Calibri"/>
            </a:endParaRPr>
          </a:p>
        </p:txBody>
      </p:sp>
      <p:sp>
        <p:nvSpPr>
          <p:cNvPr id="23597" name="Oval 44"/>
          <p:cNvSpPr>
            <a:spLocks noChangeArrowheads="1"/>
          </p:cNvSpPr>
          <p:nvPr/>
        </p:nvSpPr>
        <p:spPr bwMode="auto">
          <a:xfrm rot="4800000">
            <a:off x="4308791" y="3903649"/>
            <a:ext cx="38100" cy="45244"/>
          </a:xfrm>
          <a:prstGeom prst="ellipse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 dirty="0">
              <a:latin typeface="Calibri"/>
            </a:endParaRPr>
          </a:p>
        </p:txBody>
      </p:sp>
      <p:sp>
        <p:nvSpPr>
          <p:cNvPr id="23598" name="Oval 45"/>
          <p:cNvSpPr>
            <a:spLocks noChangeArrowheads="1"/>
          </p:cNvSpPr>
          <p:nvPr/>
        </p:nvSpPr>
        <p:spPr bwMode="auto">
          <a:xfrm rot="4800000">
            <a:off x="2918736" y="2942220"/>
            <a:ext cx="44054" cy="45244"/>
          </a:xfrm>
          <a:prstGeom prst="ellipse">
            <a:avLst/>
          </a:prstGeom>
          <a:solidFill>
            <a:srgbClr val="333399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 dirty="0">
              <a:latin typeface="Calibri"/>
            </a:endParaRPr>
          </a:p>
        </p:txBody>
      </p:sp>
      <p:sp>
        <p:nvSpPr>
          <p:cNvPr id="23599" name="Oval 46"/>
          <p:cNvSpPr>
            <a:spLocks noChangeArrowheads="1"/>
          </p:cNvSpPr>
          <p:nvPr/>
        </p:nvSpPr>
        <p:spPr bwMode="auto">
          <a:xfrm rot="4800000">
            <a:off x="3993871" y="4417404"/>
            <a:ext cx="41672" cy="45244"/>
          </a:xfrm>
          <a:prstGeom prst="ellipse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 dirty="0">
              <a:latin typeface="Calibri"/>
            </a:endParaRPr>
          </a:p>
        </p:txBody>
      </p:sp>
      <p:sp>
        <p:nvSpPr>
          <p:cNvPr id="23600" name="Oval 47"/>
          <p:cNvSpPr>
            <a:spLocks noChangeArrowheads="1"/>
          </p:cNvSpPr>
          <p:nvPr/>
        </p:nvSpPr>
        <p:spPr bwMode="auto">
          <a:xfrm rot="4800000">
            <a:off x="5019595" y="4197734"/>
            <a:ext cx="38100" cy="45244"/>
          </a:xfrm>
          <a:prstGeom prst="ellipse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 dirty="0">
              <a:latin typeface="Calibri"/>
            </a:endParaRPr>
          </a:p>
        </p:txBody>
      </p:sp>
      <p:sp>
        <p:nvSpPr>
          <p:cNvPr id="23601" name="Text Box 48"/>
          <p:cNvSpPr txBox="1">
            <a:spLocks noChangeArrowheads="1"/>
          </p:cNvSpPr>
          <p:nvPr/>
        </p:nvSpPr>
        <p:spPr bwMode="auto">
          <a:xfrm>
            <a:off x="5155325" y="1887921"/>
            <a:ext cx="2400300" cy="3017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7500" tIns="35100" rIns="67500" bIns="351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>
              <a:spcBef>
                <a:spcPts val="938"/>
              </a:spcBef>
            </a:pPr>
            <a:r>
              <a:rPr lang="en-US" sz="1500" b="1" i="1" dirty="0">
                <a:solidFill>
                  <a:srgbClr val="000000"/>
                </a:solidFill>
                <a:latin typeface="Calibri"/>
              </a:rPr>
              <a:t>f</a:t>
            </a:r>
            <a:r>
              <a:rPr lang="en-US" sz="1500" i="1" dirty="0">
                <a:solidFill>
                  <a:srgbClr val="000000"/>
                </a:solidFill>
                <a:latin typeface="Calibri"/>
              </a:rPr>
              <a:t>(</a:t>
            </a:r>
            <a:r>
              <a:rPr lang="en-US" sz="1500" b="1" i="1" dirty="0" err="1">
                <a:solidFill>
                  <a:srgbClr val="000000"/>
                </a:solidFill>
                <a:latin typeface="Calibri"/>
              </a:rPr>
              <a:t>x</a:t>
            </a:r>
            <a:r>
              <a:rPr lang="en-US" sz="1500" i="1" dirty="0" err="1">
                <a:solidFill>
                  <a:srgbClr val="000000"/>
                </a:solidFill>
                <a:latin typeface="Calibri"/>
              </a:rPr>
              <a:t>,</a:t>
            </a:r>
            <a:r>
              <a:rPr lang="en-US" sz="1500" b="1" i="1" dirty="0" err="1">
                <a:solidFill>
                  <a:srgbClr val="00CC00"/>
                </a:solidFill>
                <a:latin typeface="Calibri"/>
              </a:rPr>
              <a:t>w</a:t>
            </a:r>
            <a:r>
              <a:rPr lang="en-US" sz="1500" i="1" dirty="0" err="1">
                <a:solidFill>
                  <a:srgbClr val="00CC00"/>
                </a:solidFill>
                <a:latin typeface="Calibri"/>
              </a:rPr>
              <a:t>,b</a:t>
            </a:r>
            <a:r>
              <a:rPr lang="en-US" sz="1500" i="1" dirty="0">
                <a:solidFill>
                  <a:srgbClr val="000000"/>
                </a:solidFill>
                <a:latin typeface="Calibri"/>
              </a:rPr>
              <a:t>) = sign(</a:t>
            </a:r>
            <a:r>
              <a:rPr lang="en-US" sz="1500" b="1" i="1" dirty="0">
                <a:solidFill>
                  <a:srgbClr val="00CC00"/>
                </a:solidFill>
                <a:latin typeface="Calibri"/>
              </a:rPr>
              <a:t>w</a:t>
            </a:r>
            <a:r>
              <a:rPr lang="en-US" sz="1500" b="1" i="1" dirty="0">
                <a:solidFill>
                  <a:srgbClr val="000000"/>
                </a:solidFill>
                <a:latin typeface="Calibri"/>
              </a:rPr>
              <a:t>. x</a:t>
            </a:r>
            <a:r>
              <a:rPr lang="en-US" sz="1500" i="1" dirty="0">
                <a:solidFill>
                  <a:srgbClr val="00CC00"/>
                </a:solidFill>
                <a:latin typeface="Calibri"/>
              </a:rPr>
              <a:t> </a:t>
            </a:r>
            <a:r>
              <a:rPr lang="en-US" sz="1500" i="1" dirty="0">
                <a:solidFill>
                  <a:srgbClr val="000000"/>
                </a:solidFill>
                <a:latin typeface="Calibri"/>
              </a:rPr>
              <a:t>- </a:t>
            </a:r>
            <a:r>
              <a:rPr lang="en-US" sz="1500" i="1" dirty="0">
                <a:solidFill>
                  <a:srgbClr val="00CC00"/>
                </a:solidFill>
                <a:latin typeface="Calibri"/>
              </a:rPr>
              <a:t>b</a:t>
            </a:r>
            <a:r>
              <a:rPr lang="en-US" sz="1500" i="1" dirty="0">
                <a:solidFill>
                  <a:srgbClr val="000000"/>
                </a:solidFill>
                <a:latin typeface="Calibri"/>
              </a:rPr>
              <a:t>)</a:t>
            </a:r>
          </a:p>
        </p:txBody>
      </p:sp>
      <p:sp>
        <p:nvSpPr>
          <p:cNvPr id="23602" name="Line 49"/>
          <p:cNvSpPr>
            <a:spLocks noChangeShapeType="1"/>
          </p:cNvSpPr>
          <p:nvPr/>
        </p:nvSpPr>
        <p:spPr bwMode="auto">
          <a:xfrm flipV="1">
            <a:off x="2755025" y="2401081"/>
            <a:ext cx="3028950" cy="1945481"/>
          </a:xfrm>
          <a:prstGeom prst="line">
            <a:avLst/>
          </a:prstGeom>
          <a:noFill/>
          <a:ln w="126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350" dirty="0">
              <a:latin typeface="Calibri"/>
            </a:endParaRPr>
          </a:p>
        </p:txBody>
      </p:sp>
      <p:sp>
        <p:nvSpPr>
          <p:cNvPr id="23603" name="Text Box 50"/>
          <p:cNvSpPr txBox="1">
            <a:spLocks noChangeArrowheads="1"/>
          </p:cNvSpPr>
          <p:nvPr/>
        </p:nvSpPr>
        <p:spPr bwMode="auto">
          <a:xfrm>
            <a:off x="5726825" y="3030922"/>
            <a:ext cx="1828800" cy="297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endParaRPr lang="en-US" sz="1800" dirty="0">
              <a:latin typeface="Calibri"/>
            </a:endParaRPr>
          </a:p>
        </p:txBody>
      </p:sp>
      <p:sp>
        <p:nvSpPr>
          <p:cNvPr id="54" name="Text Box 50"/>
          <p:cNvSpPr txBox="1">
            <a:spLocks noChangeArrowheads="1"/>
          </p:cNvSpPr>
          <p:nvPr/>
        </p:nvSpPr>
        <p:spPr bwMode="auto">
          <a:xfrm>
            <a:off x="6012575" y="3202371"/>
            <a:ext cx="1657350" cy="10403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7500" tIns="35100" rIns="67500" bIns="351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spcBef>
                <a:spcPts val="938"/>
              </a:spcBef>
            </a:pPr>
            <a:r>
              <a:rPr lang="en-US" sz="2100" dirty="0">
                <a:solidFill>
                  <a:srgbClr val="000000"/>
                </a:solidFill>
                <a:latin typeface="Calibri"/>
              </a:rPr>
              <a:t>How would you classify this data?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Footer Placeholder 3"/>
          <p:cNvSpPr>
            <a:spLocks noGrp="1"/>
          </p:cNvSpPr>
          <p:nvPr>
            <p:ph type="ftr" sz="quarter" idx="4294967295"/>
          </p:nvPr>
        </p:nvSpPr>
        <p:spPr bwMode="auto">
          <a:xfrm>
            <a:off x="6203731" y="5553404"/>
            <a:ext cx="1828800" cy="2286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8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557213" indent="-214313">
              <a:defRPr sz="1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857250" indent="-171450">
              <a:defRPr sz="1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200150" indent="-171450">
              <a:defRPr sz="1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1543050" indent="-171450">
              <a:defRPr sz="1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r"/>
            <a:r>
              <a:rPr lang="en-US" sz="750">
                <a:latin typeface="Calibri"/>
              </a:rPr>
              <a:t>Copyright © 2001, 2003, Andrew W. Moore</a:t>
            </a:r>
            <a:endParaRPr lang="en-US" sz="750" dirty="0">
              <a:latin typeface="Calibri"/>
            </a:endParaRPr>
          </a:p>
        </p:txBody>
      </p:sp>
      <p:sp>
        <p:nvSpPr>
          <p:cNvPr id="25602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545881" y="830790"/>
            <a:ext cx="3486150" cy="572691"/>
          </a:xfrm>
        </p:spPr>
        <p:txBody>
          <a:bodyPr>
            <a:normAutofit fontScale="90000"/>
          </a:bodyPr>
          <a:lstStyle/>
          <a:p>
            <a:pPr>
              <a:tabLst>
                <a:tab pos="0" algn="l"/>
                <a:tab pos="685800" algn="l"/>
                <a:tab pos="1371600" algn="l"/>
                <a:tab pos="2057400" algn="l"/>
                <a:tab pos="2743200" algn="l"/>
                <a:tab pos="3429000" algn="l"/>
                <a:tab pos="4114800" algn="l"/>
                <a:tab pos="4800600" algn="l"/>
                <a:tab pos="5486400" algn="l"/>
                <a:tab pos="6172200" algn="l"/>
                <a:tab pos="6858000" algn="l"/>
                <a:tab pos="7543800" algn="l"/>
              </a:tabLst>
            </a:pPr>
            <a:r>
              <a:rPr lang="en-US" dirty="0">
                <a:ea typeface="ＭＳ Ｐゴシック" charset="0"/>
                <a:cs typeface="ＭＳ Ｐゴシック" charset="0"/>
              </a:rPr>
              <a:t> Linear Classifiers</a:t>
            </a:r>
          </a:p>
        </p:txBody>
      </p:sp>
      <p:sp>
        <p:nvSpPr>
          <p:cNvPr id="25603" name="Rectangle 2"/>
          <p:cNvSpPr>
            <a:spLocks noChangeArrowheads="1"/>
          </p:cNvSpPr>
          <p:nvPr/>
        </p:nvSpPr>
        <p:spPr bwMode="auto">
          <a:xfrm>
            <a:off x="5175031" y="1223392"/>
            <a:ext cx="1200150" cy="486384"/>
          </a:xfrm>
          <a:prstGeom prst="rect">
            <a:avLst/>
          </a:prstGeom>
          <a:solidFill>
            <a:srgbClr val="FFCCFF"/>
          </a:solidFill>
          <a:ln w="12600">
            <a:solidFill>
              <a:srgbClr val="000000"/>
            </a:solidFill>
            <a:miter lim="800000"/>
            <a:headEnd/>
            <a:tailEnd/>
          </a:ln>
        </p:spPr>
        <p:txBody>
          <a:bodyPr lIns="67500" tIns="35100" rIns="67500" bIns="35100" anchor="ctr">
            <a:spAutoFit/>
          </a:bodyPr>
          <a:lstStyle/>
          <a:p>
            <a:pPr algn="ctr">
              <a:spcBef>
                <a:spcPts val="938"/>
              </a:spcBef>
              <a:tabLst>
                <a:tab pos="0" algn="l"/>
                <a:tab pos="685800" algn="l"/>
                <a:tab pos="1371600" algn="l"/>
                <a:tab pos="2057400" algn="l"/>
                <a:tab pos="2743200" algn="l"/>
                <a:tab pos="3429000" algn="l"/>
                <a:tab pos="4114800" algn="l"/>
                <a:tab pos="4800600" algn="l"/>
                <a:tab pos="5486400" algn="l"/>
                <a:tab pos="6172200" algn="l"/>
                <a:tab pos="6858000" algn="l"/>
                <a:tab pos="7543800" algn="l"/>
              </a:tabLst>
            </a:pPr>
            <a:r>
              <a:rPr lang="en-US" sz="2700" i="1" dirty="0">
                <a:solidFill>
                  <a:srgbClr val="000000"/>
                </a:solidFill>
                <a:latin typeface="Calibri"/>
              </a:rPr>
              <a:t>f </a:t>
            </a:r>
            <a:r>
              <a:rPr lang="en-US" sz="1500" dirty="0">
                <a:solidFill>
                  <a:srgbClr val="000000"/>
                </a:solidFill>
                <a:latin typeface="Calibri"/>
              </a:rPr>
              <a:t>        </a:t>
            </a:r>
          </a:p>
        </p:txBody>
      </p:sp>
      <p:sp>
        <p:nvSpPr>
          <p:cNvPr id="25604" name="Line 3"/>
          <p:cNvSpPr>
            <a:spLocks noChangeShapeType="1"/>
          </p:cNvSpPr>
          <p:nvPr/>
        </p:nvSpPr>
        <p:spPr bwMode="auto">
          <a:xfrm>
            <a:off x="4146331" y="1438604"/>
            <a:ext cx="1028700" cy="1191"/>
          </a:xfrm>
          <a:prstGeom prst="line">
            <a:avLst/>
          </a:prstGeom>
          <a:noFill/>
          <a:ln w="12600">
            <a:solidFill>
              <a:srgbClr val="00000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350" dirty="0">
              <a:latin typeface="Calibri"/>
            </a:endParaRPr>
          </a:p>
        </p:txBody>
      </p:sp>
      <p:sp>
        <p:nvSpPr>
          <p:cNvPr id="25605" name="Text Box 4"/>
          <p:cNvSpPr txBox="1">
            <a:spLocks noChangeArrowheads="1"/>
          </p:cNvSpPr>
          <p:nvPr/>
        </p:nvSpPr>
        <p:spPr bwMode="auto">
          <a:xfrm>
            <a:off x="3803431" y="1210005"/>
            <a:ext cx="457200" cy="394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7500" tIns="35100" rIns="67500" bIns="351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>
              <a:spcBef>
                <a:spcPts val="1313"/>
              </a:spcBef>
            </a:pPr>
            <a:r>
              <a:rPr lang="en-US" sz="2100" b="1" i="1" dirty="0">
                <a:solidFill>
                  <a:srgbClr val="000000"/>
                </a:solidFill>
                <a:latin typeface="Calibri"/>
              </a:rPr>
              <a:t>x</a:t>
            </a:r>
          </a:p>
        </p:txBody>
      </p:sp>
      <p:sp>
        <p:nvSpPr>
          <p:cNvPr id="25606" name="Line 5"/>
          <p:cNvSpPr>
            <a:spLocks noChangeShapeType="1"/>
          </p:cNvSpPr>
          <p:nvPr/>
        </p:nvSpPr>
        <p:spPr bwMode="auto">
          <a:xfrm>
            <a:off x="5689381" y="924254"/>
            <a:ext cx="1191" cy="285750"/>
          </a:xfrm>
          <a:prstGeom prst="line">
            <a:avLst/>
          </a:prstGeom>
          <a:noFill/>
          <a:ln w="12600">
            <a:solidFill>
              <a:srgbClr val="00000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350" dirty="0">
              <a:latin typeface="Calibri"/>
            </a:endParaRPr>
          </a:p>
        </p:txBody>
      </p:sp>
      <p:sp>
        <p:nvSpPr>
          <p:cNvPr id="25607" name="Text Box 6"/>
          <p:cNvSpPr txBox="1">
            <a:spLocks noChangeArrowheads="1"/>
          </p:cNvSpPr>
          <p:nvPr/>
        </p:nvSpPr>
        <p:spPr bwMode="auto">
          <a:xfrm>
            <a:off x="5517931" y="638504"/>
            <a:ext cx="285750" cy="4402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7500" tIns="35100" rIns="67500" bIns="351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>
              <a:spcBef>
                <a:spcPts val="1500"/>
              </a:spcBef>
            </a:pPr>
            <a:r>
              <a:rPr lang="en-US">
                <a:solidFill>
                  <a:srgbClr val="00CC00"/>
                </a:solidFill>
                <a:latin typeface="Symbol" charset="0"/>
              </a:rPr>
              <a:t></a:t>
            </a:r>
          </a:p>
        </p:txBody>
      </p:sp>
      <p:sp>
        <p:nvSpPr>
          <p:cNvPr id="25608" name="Line 7"/>
          <p:cNvSpPr>
            <a:spLocks noChangeShapeType="1"/>
          </p:cNvSpPr>
          <p:nvPr/>
        </p:nvSpPr>
        <p:spPr bwMode="auto">
          <a:xfrm>
            <a:off x="6375181" y="1438604"/>
            <a:ext cx="1028700" cy="1191"/>
          </a:xfrm>
          <a:prstGeom prst="line">
            <a:avLst/>
          </a:prstGeom>
          <a:noFill/>
          <a:ln w="12600">
            <a:solidFill>
              <a:srgbClr val="00000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350" dirty="0">
              <a:latin typeface="Calibri"/>
            </a:endParaRPr>
          </a:p>
        </p:txBody>
      </p:sp>
      <p:sp>
        <p:nvSpPr>
          <p:cNvPr id="25609" name="Text Box 8"/>
          <p:cNvSpPr txBox="1">
            <a:spLocks noChangeArrowheads="1"/>
          </p:cNvSpPr>
          <p:nvPr/>
        </p:nvSpPr>
        <p:spPr bwMode="auto">
          <a:xfrm>
            <a:off x="7403881" y="1267154"/>
            <a:ext cx="628650" cy="4402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7500" tIns="35100" rIns="67500" bIns="351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spcBef>
                <a:spcPts val="600"/>
              </a:spcBef>
            </a:pPr>
            <a:r>
              <a:rPr lang="en-US" dirty="0" err="1">
                <a:solidFill>
                  <a:srgbClr val="000000"/>
                </a:solidFill>
                <a:latin typeface="Calibri"/>
              </a:rPr>
              <a:t>y</a:t>
            </a:r>
            <a:r>
              <a:rPr lang="en-US" baseline="30000" dirty="0" err="1">
                <a:solidFill>
                  <a:srgbClr val="000000"/>
                </a:solidFill>
                <a:latin typeface="Calibri"/>
              </a:rPr>
              <a:t>est</a:t>
            </a:r>
            <a:endParaRPr lang="en-US" baseline="30000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610" name="Text Box 9"/>
          <p:cNvSpPr txBox="1">
            <a:spLocks noChangeArrowheads="1"/>
          </p:cNvSpPr>
          <p:nvPr/>
        </p:nvSpPr>
        <p:spPr bwMode="auto">
          <a:xfrm>
            <a:off x="1803181" y="2067255"/>
            <a:ext cx="1428750" cy="6479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7500" tIns="35100" rIns="67500" bIns="351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>
              <a:spcBef>
                <a:spcPts val="938"/>
              </a:spcBef>
            </a:pPr>
            <a:r>
              <a:rPr lang="en-US" sz="1500" dirty="0">
                <a:solidFill>
                  <a:srgbClr val="000000"/>
                </a:solidFill>
                <a:latin typeface="Calibri"/>
              </a:rPr>
              <a:t>denotes +1</a:t>
            </a:r>
          </a:p>
          <a:p>
            <a:pPr algn="ctr">
              <a:spcBef>
                <a:spcPts val="938"/>
              </a:spcBef>
            </a:pPr>
            <a:r>
              <a:rPr lang="en-US" sz="1500" dirty="0">
                <a:solidFill>
                  <a:srgbClr val="000000"/>
                </a:solidFill>
                <a:latin typeface="Calibri"/>
              </a:rPr>
              <a:t>denotes -1</a:t>
            </a:r>
          </a:p>
        </p:txBody>
      </p:sp>
      <p:sp>
        <p:nvSpPr>
          <p:cNvPr id="25611" name="Oval 10"/>
          <p:cNvSpPr>
            <a:spLocks noChangeArrowheads="1"/>
          </p:cNvSpPr>
          <p:nvPr/>
        </p:nvSpPr>
        <p:spPr bwMode="auto">
          <a:xfrm rot="4800000">
            <a:off x="1860926" y="2180959"/>
            <a:ext cx="44054" cy="45244"/>
          </a:xfrm>
          <a:prstGeom prst="ellipse">
            <a:avLst/>
          </a:prstGeom>
          <a:solidFill>
            <a:srgbClr val="333399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 dirty="0">
              <a:latin typeface="Calibri"/>
            </a:endParaRPr>
          </a:p>
        </p:txBody>
      </p:sp>
      <p:sp>
        <p:nvSpPr>
          <p:cNvPr id="25612" name="Oval 11"/>
          <p:cNvSpPr>
            <a:spLocks noChangeArrowheads="1"/>
          </p:cNvSpPr>
          <p:nvPr/>
        </p:nvSpPr>
        <p:spPr bwMode="auto">
          <a:xfrm rot="5880000">
            <a:off x="1861522" y="2523264"/>
            <a:ext cx="38100" cy="40481"/>
          </a:xfrm>
          <a:prstGeom prst="ellipse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 dirty="0">
              <a:latin typeface="Calibri"/>
            </a:endParaRPr>
          </a:p>
        </p:txBody>
      </p:sp>
      <p:sp>
        <p:nvSpPr>
          <p:cNvPr id="25613" name="Line 12"/>
          <p:cNvSpPr>
            <a:spLocks noChangeShapeType="1"/>
          </p:cNvSpPr>
          <p:nvPr/>
        </p:nvSpPr>
        <p:spPr bwMode="auto">
          <a:xfrm>
            <a:off x="3117631" y="2295854"/>
            <a:ext cx="1191" cy="2628900"/>
          </a:xfrm>
          <a:prstGeom prst="line">
            <a:avLst/>
          </a:prstGeom>
          <a:noFill/>
          <a:ln w="3816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350" dirty="0">
              <a:latin typeface="Calibri"/>
            </a:endParaRPr>
          </a:p>
        </p:txBody>
      </p:sp>
      <p:sp>
        <p:nvSpPr>
          <p:cNvPr id="25614" name="Line 13"/>
          <p:cNvSpPr>
            <a:spLocks noChangeShapeType="1"/>
          </p:cNvSpPr>
          <p:nvPr/>
        </p:nvSpPr>
        <p:spPr bwMode="auto">
          <a:xfrm>
            <a:off x="3003331" y="4810454"/>
            <a:ext cx="2743200" cy="1191"/>
          </a:xfrm>
          <a:prstGeom prst="line">
            <a:avLst/>
          </a:prstGeom>
          <a:noFill/>
          <a:ln w="3816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350" dirty="0">
              <a:latin typeface="Calibri"/>
            </a:endParaRPr>
          </a:p>
        </p:txBody>
      </p:sp>
      <p:sp>
        <p:nvSpPr>
          <p:cNvPr id="25615" name="Oval 14"/>
          <p:cNvSpPr>
            <a:spLocks noChangeArrowheads="1"/>
          </p:cNvSpPr>
          <p:nvPr/>
        </p:nvSpPr>
        <p:spPr bwMode="auto">
          <a:xfrm>
            <a:off x="3962975" y="4412786"/>
            <a:ext cx="45244" cy="35719"/>
          </a:xfrm>
          <a:prstGeom prst="ellipse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 dirty="0">
              <a:latin typeface="Calibri"/>
            </a:endParaRPr>
          </a:p>
        </p:txBody>
      </p:sp>
      <p:sp>
        <p:nvSpPr>
          <p:cNvPr id="25616" name="Oval 15"/>
          <p:cNvSpPr>
            <a:spLocks noChangeArrowheads="1"/>
          </p:cNvSpPr>
          <p:nvPr/>
        </p:nvSpPr>
        <p:spPr bwMode="auto">
          <a:xfrm>
            <a:off x="3039050" y="3566252"/>
            <a:ext cx="45244" cy="35719"/>
          </a:xfrm>
          <a:prstGeom prst="ellipse">
            <a:avLst/>
          </a:prstGeom>
          <a:solidFill>
            <a:srgbClr val="333399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 dirty="0">
              <a:latin typeface="Calibri"/>
            </a:endParaRPr>
          </a:p>
        </p:txBody>
      </p:sp>
      <p:sp>
        <p:nvSpPr>
          <p:cNvPr id="25617" name="Oval 16"/>
          <p:cNvSpPr>
            <a:spLocks noChangeArrowheads="1"/>
          </p:cNvSpPr>
          <p:nvPr/>
        </p:nvSpPr>
        <p:spPr bwMode="auto">
          <a:xfrm>
            <a:off x="4429700" y="2749483"/>
            <a:ext cx="45244" cy="35719"/>
          </a:xfrm>
          <a:prstGeom prst="ellipse">
            <a:avLst/>
          </a:prstGeom>
          <a:solidFill>
            <a:srgbClr val="333399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 dirty="0">
              <a:latin typeface="Calibri"/>
            </a:endParaRPr>
          </a:p>
        </p:txBody>
      </p:sp>
      <p:sp>
        <p:nvSpPr>
          <p:cNvPr id="25618" name="Oval 17"/>
          <p:cNvSpPr>
            <a:spLocks noChangeArrowheads="1"/>
          </p:cNvSpPr>
          <p:nvPr/>
        </p:nvSpPr>
        <p:spPr bwMode="auto">
          <a:xfrm>
            <a:off x="4477325" y="3365036"/>
            <a:ext cx="45244" cy="35719"/>
          </a:xfrm>
          <a:prstGeom prst="ellipse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 dirty="0">
              <a:latin typeface="Calibri"/>
            </a:endParaRPr>
          </a:p>
        </p:txBody>
      </p:sp>
      <p:sp>
        <p:nvSpPr>
          <p:cNvPr id="25619" name="Oval 18"/>
          <p:cNvSpPr>
            <a:spLocks noChangeArrowheads="1"/>
          </p:cNvSpPr>
          <p:nvPr/>
        </p:nvSpPr>
        <p:spPr bwMode="auto">
          <a:xfrm>
            <a:off x="3731994" y="2636373"/>
            <a:ext cx="45244" cy="38100"/>
          </a:xfrm>
          <a:prstGeom prst="ellipse">
            <a:avLst/>
          </a:prstGeom>
          <a:solidFill>
            <a:srgbClr val="333399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 dirty="0">
              <a:latin typeface="Calibri"/>
            </a:endParaRPr>
          </a:p>
        </p:txBody>
      </p:sp>
      <p:sp>
        <p:nvSpPr>
          <p:cNvPr id="25620" name="Oval 19"/>
          <p:cNvSpPr>
            <a:spLocks noChangeArrowheads="1"/>
          </p:cNvSpPr>
          <p:nvPr/>
        </p:nvSpPr>
        <p:spPr bwMode="auto">
          <a:xfrm>
            <a:off x="4089182" y="3438854"/>
            <a:ext cx="40481" cy="35719"/>
          </a:xfrm>
          <a:prstGeom prst="ellipse">
            <a:avLst/>
          </a:prstGeom>
          <a:solidFill>
            <a:srgbClr val="333399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 dirty="0">
              <a:latin typeface="Calibri"/>
            </a:endParaRPr>
          </a:p>
        </p:txBody>
      </p:sp>
      <p:sp>
        <p:nvSpPr>
          <p:cNvPr id="25621" name="Oval 20"/>
          <p:cNvSpPr>
            <a:spLocks noChangeArrowheads="1"/>
          </p:cNvSpPr>
          <p:nvPr/>
        </p:nvSpPr>
        <p:spPr bwMode="auto">
          <a:xfrm>
            <a:off x="3460531" y="2981654"/>
            <a:ext cx="45244" cy="44054"/>
          </a:xfrm>
          <a:prstGeom prst="ellipse">
            <a:avLst/>
          </a:prstGeom>
          <a:solidFill>
            <a:srgbClr val="333399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 dirty="0">
              <a:latin typeface="Calibri"/>
            </a:endParaRPr>
          </a:p>
        </p:txBody>
      </p:sp>
      <p:sp>
        <p:nvSpPr>
          <p:cNvPr id="25622" name="Oval 21"/>
          <p:cNvSpPr>
            <a:spLocks noChangeArrowheads="1"/>
          </p:cNvSpPr>
          <p:nvPr/>
        </p:nvSpPr>
        <p:spPr bwMode="auto">
          <a:xfrm>
            <a:off x="5003581" y="3724604"/>
            <a:ext cx="45244" cy="38100"/>
          </a:xfrm>
          <a:prstGeom prst="ellipse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 dirty="0">
              <a:latin typeface="Calibri"/>
            </a:endParaRPr>
          </a:p>
        </p:txBody>
      </p:sp>
      <p:sp>
        <p:nvSpPr>
          <p:cNvPr id="25623" name="Oval 22"/>
          <p:cNvSpPr>
            <a:spLocks noChangeArrowheads="1"/>
          </p:cNvSpPr>
          <p:nvPr/>
        </p:nvSpPr>
        <p:spPr bwMode="auto">
          <a:xfrm rot="-1140000">
            <a:off x="4089182" y="3971064"/>
            <a:ext cx="40481" cy="35719"/>
          </a:xfrm>
          <a:prstGeom prst="ellipse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 dirty="0">
              <a:latin typeface="Calibri"/>
            </a:endParaRPr>
          </a:p>
        </p:txBody>
      </p:sp>
      <p:sp>
        <p:nvSpPr>
          <p:cNvPr id="25624" name="Oval 23"/>
          <p:cNvSpPr>
            <a:spLocks noChangeArrowheads="1"/>
          </p:cNvSpPr>
          <p:nvPr/>
        </p:nvSpPr>
        <p:spPr bwMode="auto">
          <a:xfrm rot="-1140000">
            <a:off x="5677475" y="3061426"/>
            <a:ext cx="45244" cy="38100"/>
          </a:xfrm>
          <a:prstGeom prst="ellipse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 dirty="0">
              <a:latin typeface="Calibri"/>
            </a:endParaRPr>
          </a:p>
        </p:txBody>
      </p:sp>
      <p:sp>
        <p:nvSpPr>
          <p:cNvPr id="25625" name="Oval 24"/>
          <p:cNvSpPr>
            <a:spLocks noChangeArrowheads="1"/>
          </p:cNvSpPr>
          <p:nvPr/>
        </p:nvSpPr>
        <p:spPr bwMode="auto">
          <a:xfrm rot="-1140000">
            <a:off x="5146456" y="4048454"/>
            <a:ext cx="45244" cy="38100"/>
          </a:xfrm>
          <a:prstGeom prst="ellipse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 dirty="0">
              <a:latin typeface="Calibri"/>
            </a:endParaRPr>
          </a:p>
        </p:txBody>
      </p:sp>
      <p:sp>
        <p:nvSpPr>
          <p:cNvPr id="25626" name="Oval 25"/>
          <p:cNvSpPr>
            <a:spLocks noChangeArrowheads="1"/>
          </p:cNvSpPr>
          <p:nvPr/>
        </p:nvSpPr>
        <p:spPr bwMode="auto">
          <a:xfrm rot="-1140000">
            <a:off x="3517681" y="2639945"/>
            <a:ext cx="45244" cy="38100"/>
          </a:xfrm>
          <a:prstGeom prst="ellipse">
            <a:avLst/>
          </a:prstGeom>
          <a:solidFill>
            <a:srgbClr val="333399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 dirty="0">
              <a:latin typeface="Calibri"/>
            </a:endParaRPr>
          </a:p>
        </p:txBody>
      </p:sp>
      <p:sp>
        <p:nvSpPr>
          <p:cNvPr id="25627" name="Oval 26"/>
          <p:cNvSpPr>
            <a:spLocks noChangeArrowheads="1"/>
          </p:cNvSpPr>
          <p:nvPr/>
        </p:nvSpPr>
        <p:spPr bwMode="auto">
          <a:xfrm rot="-1140000">
            <a:off x="4708306" y="3328126"/>
            <a:ext cx="45244" cy="38100"/>
          </a:xfrm>
          <a:prstGeom prst="ellipse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 dirty="0">
              <a:latin typeface="Calibri"/>
            </a:endParaRPr>
          </a:p>
        </p:txBody>
      </p:sp>
      <p:sp>
        <p:nvSpPr>
          <p:cNvPr id="25628" name="Oval 27"/>
          <p:cNvSpPr>
            <a:spLocks noChangeArrowheads="1"/>
          </p:cNvSpPr>
          <p:nvPr/>
        </p:nvSpPr>
        <p:spPr bwMode="auto">
          <a:xfrm rot="-1140000">
            <a:off x="5573891" y="4011545"/>
            <a:ext cx="45244" cy="35719"/>
          </a:xfrm>
          <a:prstGeom prst="ellipse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 dirty="0">
              <a:latin typeface="Calibri"/>
            </a:endParaRPr>
          </a:p>
        </p:txBody>
      </p:sp>
      <p:sp>
        <p:nvSpPr>
          <p:cNvPr id="25629" name="Oval 28"/>
          <p:cNvSpPr>
            <a:spLocks noChangeArrowheads="1"/>
          </p:cNvSpPr>
          <p:nvPr/>
        </p:nvSpPr>
        <p:spPr bwMode="auto">
          <a:xfrm rot="-1140000">
            <a:off x="3509347" y="3369798"/>
            <a:ext cx="45244" cy="35719"/>
          </a:xfrm>
          <a:prstGeom prst="ellipse">
            <a:avLst/>
          </a:prstGeom>
          <a:solidFill>
            <a:srgbClr val="333399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 dirty="0">
              <a:latin typeface="Calibri"/>
            </a:endParaRPr>
          </a:p>
        </p:txBody>
      </p:sp>
      <p:sp>
        <p:nvSpPr>
          <p:cNvPr id="25630" name="Oval 29"/>
          <p:cNvSpPr>
            <a:spLocks noChangeArrowheads="1"/>
          </p:cNvSpPr>
          <p:nvPr/>
        </p:nvSpPr>
        <p:spPr bwMode="auto">
          <a:xfrm rot="5880000">
            <a:off x="4076085" y="2932839"/>
            <a:ext cx="35719" cy="40481"/>
          </a:xfrm>
          <a:prstGeom prst="ellipse">
            <a:avLst/>
          </a:prstGeom>
          <a:solidFill>
            <a:srgbClr val="333399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 dirty="0">
              <a:latin typeface="Calibri"/>
            </a:endParaRPr>
          </a:p>
        </p:txBody>
      </p:sp>
      <p:sp>
        <p:nvSpPr>
          <p:cNvPr id="25631" name="Oval 30"/>
          <p:cNvSpPr>
            <a:spLocks noChangeArrowheads="1"/>
          </p:cNvSpPr>
          <p:nvPr/>
        </p:nvSpPr>
        <p:spPr bwMode="auto">
          <a:xfrm rot="5880000">
            <a:off x="4276705" y="4571734"/>
            <a:ext cx="41672" cy="45244"/>
          </a:xfrm>
          <a:prstGeom prst="ellipse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 dirty="0">
              <a:latin typeface="Calibri"/>
            </a:endParaRPr>
          </a:p>
        </p:txBody>
      </p:sp>
      <p:sp>
        <p:nvSpPr>
          <p:cNvPr id="25632" name="Oval 31"/>
          <p:cNvSpPr>
            <a:spLocks noChangeArrowheads="1"/>
          </p:cNvSpPr>
          <p:nvPr/>
        </p:nvSpPr>
        <p:spPr bwMode="auto">
          <a:xfrm rot="5880000">
            <a:off x="3511729" y="3713889"/>
            <a:ext cx="35719" cy="45244"/>
          </a:xfrm>
          <a:prstGeom prst="ellipse">
            <a:avLst/>
          </a:prstGeom>
          <a:solidFill>
            <a:srgbClr val="333399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 dirty="0">
              <a:latin typeface="Calibri"/>
            </a:endParaRPr>
          </a:p>
        </p:txBody>
      </p:sp>
      <p:sp>
        <p:nvSpPr>
          <p:cNvPr id="25633" name="Oval 32"/>
          <p:cNvSpPr>
            <a:spLocks noChangeArrowheads="1"/>
          </p:cNvSpPr>
          <p:nvPr/>
        </p:nvSpPr>
        <p:spPr bwMode="auto">
          <a:xfrm rot="5880000">
            <a:off x="4433272" y="2435158"/>
            <a:ext cx="35719" cy="40481"/>
          </a:xfrm>
          <a:prstGeom prst="ellipse">
            <a:avLst/>
          </a:prstGeom>
          <a:solidFill>
            <a:srgbClr val="333399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 dirty="0">
              <a:latin typeface="Calibri"/>
            </a:endParaRPr>
          </a:p>
        </p:txBody>
      </p:sp>
      <p:sp>
        <p:nvSpPr>
          <p:cNvPr id="25634" name="Oval 33"/>
          <p:cNvSpPr>
            <a:spLocks noChangeArrowheads="1"/>
          </p:cNvSpPr>
          <p:nvPr/>
        </p:nvSpPr>
        <p:spPr bwMode="auto">
          <a:xfrm rot="5880000">
            <a:off x="5153005" y="3747821"/>
            <a:ext cx="44054" cy="45244"/>
          </a:xfrm>
          <a:prstGeom prst="ellipse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 dirty="0">
              <a:latin typeface="Calibri"/>
            </a:endParaRPr>
          </a:p>
        </p:txBody>
      </p:sp>
      <p:sp>
        <p:nvSpPr>
          <p:cNvPr id="25635" name="Oval 34"/>
          <p:cNvSpPr>
            <a:spLocks noChangeArrowheads="1"/>
          </p:cNvSpPr>
          <p:nvPr/>
        </p:nvSpPr>
        <p:spPr bwMode="auto">
          <a:xfrm rot="5880000">
            <a:off x="4453513" y="3699602"/>
            <a:ext cx="35719" cy="40481"/>
          </a:xfrm>
          <a:prstGeom prst="ellipse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 dirty="0">
              <a:latin typeface="Calibri"/>
            </a:endParaRPr>
          </a:p>
        </p:txBody>
      </p:sp>
      <p:sp>
        <p:nvSpPr>
          <p:cNvPr id="25636" name="Oval 35"/>
          <p:cNvSpPr>
            <a:spLocks noChangeArrowheads="1"/>
          </p:cNvSpPr>
          <p:nvPr/>
        </p:nvSpPr>
        <p:spPr bwMode="auto">
          <a:xfrm rot="5880000">
            <a:off x="5390535" y="3162630"/>
            <a:ext cx="35719" cy="40481"/>
          </a:xfrm>
          <a:prstGeom prst="ellipse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 dirty="0">
              <a:latin typeface="Calibri"/>
            </a:endParaRPr>
          </a:p>
        </p:txBody>
      </p:sp>
      <p:sp>
        <p:nvSpPr>
          <p:cNvPr id="25637" name="Oval 36"/>
          <p:cNvSpPr>
            <a:spLocks noChangeArrowheads="1"/>
          </p:cNvSpPr>
          <p:nvPr/>
        </p:nvSpPr>
        <p:spPr bwMode="auto">
          <a:xfrm rot="5880000">
            <a:off x="3491488" y="2399439"/>
            <a:ext cx="35719" cy="45244"/>
          </a:xfrm>
          <a:prstGeom prst="ellipse">
            <a:avLst/>
          </a:prstGeom>
          <a:solidFill>
            <a:srgbClr val="333399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 dirty="0">
              <a:latin typeface="Calibri"/>
            </a:endParaRPr>
          </a:p>
        </p:txBody>
      </p:sp>
      <p:sp>
        <p:nvSpPr>
          <p:cNvPr id="25638" name="Oval 37"/>
          <p:cNvSpPr>
            <a:spLocks noChangeArrowheads="1"/>
          </p:cNvSpPr>
          <p:nvPr/>
        </p:nvSpPr>
        <p:spPr bwMode="auto">
          <a:xfrm rot="5880000">
            <a:off x="5121454" y="3094764"/>
            <a:ext cx="35719" cy="40481"/>
          </a:xfrm>
          <a:prstGeom prst="ellipse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 dirty="0">
              <a:latin typeface="Calibri"/>
            </a:endParaRPr>
          </a:p>
        </p:txBody>
      </p:sp>
      <p:sp>
        <p:nvSpPr>
          <p:cNvPr id="25639" name="Oval 38"/>
          <p:cNvSpPr>
            <a:spLocks noChangeArrowheads="1"/>
          </p:cNvSpPr>
          <p:nvPr/>
        </p:nvSpPr>
        <p:spPr bwMode="auto">
          <a:xfrm rot="5880000">
            <a:off x="5012511" y="4178828"/>
            <a:ext cx="44054" cy="40481"/>
          </a:xfrm>
          <a:prstGeom prst="ellipse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 dirty="0">
              <a:latin typeface="Calibri"/>
            </a:endParaRPr>
          </a:p>
        </p:txBody>
      </p:sp>
      <p:sp>
        <p:nvSpPr>
          <p:cNvPr id="25640" name="Oval 39"/>
          <p:cNvSpPr>
            <a:spLocks noChangeArrowheads="1"/>
          </p:cNvSpPr>
          <p:nvPr/>
        </p:nvSpPr>
        <p:spPr bwMode="auto">
          <a:xfrm rot="4800000">
            <a:off x="3798074" y="3289431"/>
            <a:ext cx="44053" cy="45244"/>
          </a:xfrm>
          <a:prstGeom prst="ellipse">
            <a:avLst/>
          </a:prstGeom>
          <a:solidFill>
            <a:srgbClr val="333399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 dirty="0">
              <a:latin typeface="Calibri"/>
            </a:endParaRPr>
          </a:p>
        </p:txBody>
      </p:sp>
      <p:sp>
        <p:nvSpPr>
          <p:cNvPr id="25641" name="Oval 40"/>
          <p:cNvSpPr>
            <a:spLocks noChangeArrowheads="1"/>
          </p:cNvSpPr>
          <p:nvPr/>
        </p:nvSpPr>
        <p:spPr bwMode="auto">
          <a:xfrm rot="4800000">
            <a:off x="4663063" y="4578283"/>
            <a:ext cx="35719" cy="40481"/>
          </a:xfrm>
          <a:prstGeom prst="ellipse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 dirty="0">
              <a:latin typeface="Calibri"/>
            </a:endParaRPr>
          </a:p>
        </p:txBody>
      </p:sp>
      <p:sp>
        <p:nvSpPr>
          <p:cNvPr id="25642" name="Oval 41"/>
          <p:cNvSpPr>
            <a:spLocks noChangeArrowheads="1"/>
          </p:cNvSpPr>
          <p:nvPr/>
        </p:nvSpPr>
        <p:spPr bwMode="auto">
          <a:xfrm rot="4800000">
            <a:off x="4434463" y="4292533"/>
            <a:ext cx="35719" cy="40481"/>
          </a:xfrm>
          <a:prstGeom prst="ellipse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 dirty="0">
              <a:latin typeface="Calibri"/>
            </a:endParaRPr>
          </a:p>
        </p:txBody>
      </p:sp>
      <p:sp>
        <p:nvSpPr>
          <p:cNvPr id="25643" name="Oval 42"/>
          <p:cNvSpPr>
            <a:spLocks noChangeArrowheads="1"/>
          </p:cNvSpPr>
          <p:nvPr/>
        </p:nvSpPr>
        <p:spPr bwMode="auto">
          <a:xfrm rot="4800000">
            <a:off x="3287296" y="3439450"/>
            <a:ext cx="44053" cy="40481"/>
          </a:xfrm>
          <a:prstGeom prst="ellipse">
            <a:avLst/>
          </a:prstGeom>
          <a:solidFill>
            <a:srgbClr val="333399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 dirty="0">
              <a:latin typeface="Calibri"/>
            </a:endParaRPr>
          </a:p>
        </p:txBody>
      </p:sp>
      <p:sp>
        <p:nvSpPr>
          <p:cNvPr id="25644" name="Oval 43"/>
          <p:cNvSpPr>
            <a:spLocks noChangeArrowheads="1"/>
          </p:cNvSpPr>
          <p:nvPr/>
        </p:nvSpPr>
        <p:spPr bwMode="auto">
          <a:xfrm rot="4800000">
            <a:off x="3960594" y="2719717"/>
            <a:ext cx="38100" cy="40481"/>
          </a:xfrm>
          <a:prstGeom prst="ellipse">
            <a:avLst/>
          </a:prstGeom>
          <a:solidFill>
            <a:srgbClr val="333399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 dirty="0">
              <a:latin typeface="Calibri"/>
            </a:endParaRPr>
          </a:p>
        </p:txBody>
      </p:sp>
      <p:sp>
        <p:nvSpPr>
          <p:cNvPr id="25645" name="Oval 44"/>
          <p:cNvSpPr>
            <a:spLocks noChangeArrowheads="1"/>
          </p:cNvSpPr>
          <p:nvPr/>
        </p:nvSpPr>
        <p:spPr bwMode="auto">
          <a:xfrm rot="4800000">
            <a:off x="4442797" y="3911532"/>
            <a:ext cx="38100" cy="45244"/>
          </a:xfrm>
          <a:prstGeom prst="ellipse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 dirty="0">
              <a:latin typeface="Calibri"/>
            </a:endParaRPr>
          </a:p>
        </p:txBody>
      </p:sp>
      <p:sp>
        <p:nvSpPr>
          <p:cNvPr id="25646" name="Oval 45"/>
          <p:cNvSpPr>
            <a:spLocks noChangeArrowheads="1"/>
          </p:cNvSpPr>
          <p:nvPr/>
        </p:nvSpPr>
        <p:spPr bwMode="auto">
          <a:xfrm rot="4800000">
            <a:off x="3052742" y="2950103"/>
            <a:ext cx="44054" cy="45244"/>
          </a:xfrm>
          <a:prstGeom prst="ellipse">
            <a:avLst/>
          </a:prstGeom>
          <a:solidFill>
            <a:srgbClr val="333399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 dirty="0">
              <a:latin typeface="Calibri"/>
            </a:endParaRPr>
          </a:p>
        </p:txBody>
      </p:sp>
      <p:sp>
        <p:nvSpPr>
          <p:cNvPr id="25647" name="Oval 46"/>
          <p:cNvSpPr>
            <a:spLocks noChangeArrowheads="1"/>
          </p:cNvSpPr>
          <p:nvPr/>
        </p:nvSpPr>
        <p:spPr bwMode="auto">
          <a:xfrm rot="4800000">
            <a:off x="4127877" y="4425287"/>
            <a:ext cx="41672" cy="45244"/>
          </a:xfrm>
          <a:prstGeom prst="ellipse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 dirty="0">
              <a:latin typeface="Calibri"/>
            </a:endParaRPr>
          </a:p>
        </p:txBody>
      </p:sp>
      <p:sp>
        <p:nvSpPr>
          <p:cNvPr id="25648" name="Oval 47"/>
          <p:cNvSpPr>
            <a:spLocks noChangeArrowheads="1"/>
          </p:cNvSpPr>
          <p:nvPr/>
        </p:nvSpPr>
        <p:spPr bwMode="auto">
          <a:xfrm rot="4800000">
            <a:off x="5153601" y="4205617"/>
            <a:ext cx="38100" cy="45244"/>
          </a:xfrm>
          <a:prstGeom prst="ellipse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 dirty="0">
              <a:latin typeface="Calibri"/>
            </a:endParaRPr>
          </a:p>
        </p:txBody>
      </p:sp>
      <p:sp>
        <p:nvSpPr>
          <p:cNvPr id="25649" name="Text Box 48"/>
          <p:cNvSpPr txBox="1">
            <a:spLocks noChangeArrowheads="1"/>
          </p:cNvSpPr>
          <p:nvPr/>
        </p:nvSpPr>
        <p:spPr bwMode="auto">
          <a:xfrm>
            <a:off x="5289331" y="1895804"/>
            <a:ext cx="2400300" cy="3017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7500" tIns="35100" rIns="67500" bIns="351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>
              <a:spcBef>
                <a:spcPts val="938"/>
              </a:spcBef>
            </a:pPr>
            <a:r>
              <a:rPr lang="en-US" sz="1500" b="1" i="1" dirty="0">
                <a:solidFill>
                  <a:srgbClr val="000000"/>
                </a:solidFill>
                <a:latin typeface="Calibri"/>
              </a:rPr>
              <a:t>f</a:t>
            </a:r>
            <a:r>
              <a:rPr lang="en-US" sz="1500" i="1" dirty="0">
                <a:solidFill>
                  <a:srgbClr val="000000"/>
                </a:solidFill>
                <a:latin typeface="Calibri"/>
              </a:rPr>
              <a:t>(</a:t>
            </a:r>
            <a:r>
              <a:rPr lang="en-US" sz="1500" b="1" i="1" dirty="0" err="1">
                <a:solidFill>
                  <a:srgbClr val="000000"/>
                </a:solidFill>
                <a:latin typeface="Calibri"/>
              </a:rPr>
              <a:t>x</a:t>
            </a:r>
            <a:r>
              <a:rPr lang="en-US" sz="1500" i="1" dirty="0" err="1">
                <a:solidFill>
                  <a:srgbClr val="000000"/>
                </a:solidFill>
                <a:latin typeface="Calibri"/>
              </a:rPr>
              <a:t>,</a:t>
            </a:r>
            <a:r>
              <a:rPr lang="en-US" sz="1500" b="1" i="1" dirty="0" err="1">
                <a:solidFill>
                  <a:srgbClr val="00CC00"/>
                </a:solidFill>
                <a:latin typeface="Calibri"/>
              </a:rPr>
              <a:t>w</a:t>
            </a:r>
            <a:r>
              <a:rPr lang="en-US" sz="1500" i="1" dirty="0" err="1">
                <a:solidFill>
                  <a:srgbClr val="00CC00"/>
                </a:solidFill>
                <a:latin typeface="Calibri"/>
              </a:rPr>
              <a:t>,b</a:t>
            </a:r>
            <a:r>
              <a:rPr lang="en-US" sz="1500" i="1" dirty="0">
                <a:solidFill>
                  <a:srgbClr val="000000"/>
                </a:solidFill>
                <a:latin typeface="Calibri"/>
              </a:rPr>
              <a:t>) = sign(</a:t>
            </a:r>
            <a:r>
              <a:rPr lang="en-US" sz="1500" b="1" i="1" dirty="0">
                <a:solidFill>
                  <a:srgbClr val="00CC00"/>
                </a:solidFill>
                <a:latin typeface="Calibri"/>
              </a:rPr>
              <a:t>w</a:t>
            </a:r>
            <a:r>
              <a:rPr lang="en-US" sz="1500" b="1" i="1" dirty="0">
                <a:solidFill>
                  <a:srgbClr val="000000"/>
                </a:solidFill>
                <a:latin typeface="Calibri"/>
              </a:rPr>
              <a:t>. x</a:t>
            </a:r>
            <a:r>
              <a:rPr lang="en-US" sz="1500" i="1" dirty="0">
                <a:solidFill>
                  <a:srgbClr val="00CC00"/>
                </a:solidFill>
                <a:latin typeface="Calibri"/>
              </a:rPr>
              <a:t> </a:t>
            </a:r>
            <a:r>
              <a:rPr lang="en-US" sz="1500" i="1" dirty="0">
                <a:solidFill>
                  <a:srgbClr val="000000"/>
                </a:solidFill>
                <a:latin typeface="Calibri"/>
              </a:rPr>
              <a:t>- </a:t>
            </a:r>
            <a:r>
              <a:rPr lang="en-US" sz="1500" i="1" dirty="0">
                <a:solidFill>
                  <a:srgbClr val="00CC00"/>
                </a:solidFill>
                <a:latin typeface="Calibri"/>
              </a:rPr>
              <a:t>b</a:t>
            </a:r>
            <a:r>
              <a:rPr lang="en-US" sz="1500" i="1" dirty="0">
                <a:solidFill>
                  <a:srgbClr val="000000"/>
                </a:solidFill>
                <a:latin typeface="Calibri"/>
              </a:rPr>
              <a:t>)</a:t>
            </a:r>
          </a:p>
        </p:txBody>
      </p:sp>
      <p:sp>
        <p:nvSpPr>
          <p:cNvPr id="25650" name="Line 49"/>
          <p:cNvSpPr>
            <a:spLocks noChangeShapeType="1"/>
          </p:cNvSpPr>
          <p:nvPr/>
        </p:nvSpPr>
        <p:spPr bwMode="auto">
          <a:xfrm flipV="1">
            <a:off x="3746281" y="1894614"/>
            <a:ext cx="1085850" cy="3031331"/>
          </a:xfrm>
          <a:prstGeom prst="line">
            <a:avLst/>
          </a:prstGeom>
          <a:noFill/>
          <a:ln w="126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350" dirty="0">
              <a:latin typeface="Calibri"/>
            </a:endParaRPr>
          </a:p>
        </p:txBody>
      </p:sp>
      <p:sp>
        <p:nvSpPr>
          <p:cNvPr id="25651" name="Text Box 50"/>
          <p:cNvSpPr txBox="1">
            <a:spLocks noChangeArrowheads="1"/>
          </p:cNvSpPr>
          <p:nvPr/>
        </p:nvSpPr>
        <p:spPr bwMode="auto">
          <a:xfrm>
            <a:off x="5860831" y="3038805"/>
            <a:ext cx="1828800" cy="297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endParaRPr lang="en-US" sz="1800" dirty="0">
              <a:latin typeface="Calibri"/>
            </a:endParaRPr>
          </a:p>
        </p:txBody>
      </p:sp>
      <p:sp>
        <p:nvSpPr>
          <p:cNvPr id="54" name="Text Box 50"/>
          <p:cNvSpPr txBox="1">
            <a:spLocks noChangeArrowheads="1"/>
          </p:cNvSpPr>
          <p:nvPr/>
        </p:nvSpPr>
        <p:spPr bwMode="auto">
          <a:xfrm>
            <a:off x="6146581" y="3210254"/>
            <a:ext cx="1657350" cy="10403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7500" tIns="35100" rIns="67500" bIns="351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spcBef>
                <a:spcPts val="938"/>
              </a:spcBef>
            </a:pPr>
            <a:r>
              <a:rPr lang="en-US" sz="2100" dirty="0">
                <a:solidFill>
                  <a:srgbClr val="000000"/>
                </a:solidFill>
                <a:latin typeface="Calibri"/>
              </a:rPr>
              <a:t>How would you classify this data?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Footer Placeholder 3"/>
          <p:cNvSpPr>
            <a:spLocks noGrp="1"/>
          </p:cNvSpPr>
          <p:nvPr>
            <p:ph type="ftr" sz="quarter" idx="4294967295"/>
          </p:nvPr>
        </p:nvSpPr>
        <p:spPr bwMode="auto">
          <a:xfrm>
            <a:off x="5061604" y="5482458"/>
            <a:ext cx="2915748" cy="24677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8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557213" indent="-214313">
              <a:defRPr sz="1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857250" indent="-171450">
              <a:defRPr sz="1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200150" indent="-171450">
              <a:defRPr sz="1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1543050" indent="-171450">
              <a:defRPr sz="1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r"/>
            <a:r>
              <a:rPr lang="en-US" sz="750">
                <a:latin typeface="Calibri"/>
              </a:rPr>
              <a:t>Copyright © 2001, 2003, Andrew W. Moore</a:t>
            </a:r>
            <a:endParaRPr lang="en-US" sz="750" dirty="0">
              <a:latin typeface="Calibri"/>
            </a:endParaRPr>
          </a:p>
        </p:txBody>
      </p:sp>
      <p:sp>
        <p:nvSpPr>
          <p:cNvPr id="27650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304875" y="801905"/>
            <a:ext cx="3486150" cy="572691"/>
          </a:xfrm>
        </p:spPr>
        <p:txBody>
          <a:bodyPr>
            <a:normAutofit fontScale="90000"/>
          </a:bodyPr>
          <a:lstStyle/>
          <a:p>
            <a:pPr>
              <a:tabLst>
                <a:tab pos="0" algn="l"/>
                <a:tab pos="685800" algn="l"/>
                <a:tab pos="1371600" algn="l"/>
                <a:tab pos="2057400" algn="l"/>
                <a:tab pos="2743200" algn="l"/>
                <a:tab pos="3429000" algn="l"/>
                <a:tab pos="4114800" algn="l"/>
                <a:tab pos="4800600" algn="l"/>
                <a:tab pos="5486400" algn="l"/>
                <a:tab pos="6172200" algn="l"/>
                <a:tab pos="6858000" algn="l"/>
                <a:tab pos="7543800" algn="l"/>
              </a:tabLst>
            </a:pPr>
            <a:r>
              <a:rPr lang="en-US" dirty="0">
                <a:ea typeface="ＭＳ Ｐゴシック" charset="0"/>
                <a:cs typeface="ＭＳ Ｐゴシック" charset="0"/>
              </a:rPr>
              <a:t> Linear Classifiers</a:t>
            </a:r>
          </a:p>
        </p:txBody>
      </p:sp>
      <p:sp>
        <p:nvSpPr>
          <p:cNvPr id="27651" name="Rectangle 2"/>
          <p:cNvSpPr>
            <a:spLocks noChangeArrowheads="1"/>
          </p:cNvSpPr>
          <p:nvPr/>
        </p:nvSpPr>
        <p:spPr bwMode="auto">
          <a:xfrm>
            <a:off x="5119852" y="1152446"/>
            <a:ext cx="1200150" cy="486384"/>
          </a:xfrm>
          <a:prstGeom prst="rect">
            <a:avLst/>
          </a:prstGeom>
          <a:solidFill>
            <a:srgbClr val="FFCCFF"/>
          </a:solidFill>
          <a:ln w="12600">
            <a:solidFill>
              <a:srgbClr val="000000"/>
            </a:solidFill>
            <a:miter lim="800000"/>
            <a:headEnd/>
            <a:tailEnd/>
          </a:ln>
        </p:spPr>
        <p:txBody>
          <a:bodyPr lIns="67500" tIns="35100" rIns="67500" bIns="35100" anchor="ctr">
            <a:spAutoFit/>
          </a:bodyPr>
          <a:lstStyle/>
          <a:p>
            <a:pPr algn="ctr">
              <a:spcBef>
                <a:spcPts val="938"/>
              </a:spcBef>
              <a:tabLst>
                <a:tab pos="0" algn="l"/>
                <a:tab pos="685800" algn="l"/>
                <a:tab pos="1371600" algn="l"/>
                <a:tab pos="2057400" algn="l"/>
                <a:tab pos="2743200" algn="l"/>
                <a:tab pos="3429000" algn="l"/>
                <a:tab pos="4114800" algn="l"/>
                <a:tab pos="4800600" algn="l"/>
                <a:tab pos="5486400" algn="l"/>
                <a:tab pos="6172200" algn="l"/>
                <a:tab pos="6858000" algn="l"/>
                <a:tab pos="7543800" algn="l"/>
              </a:tabLst>
            </a:pPr>
            <a:r>
              <a:rPr lang="en-US" sz="2700" i="1" dirty="0">
                <a:solidFill>
                  <a:srgbClr val="000000"/>
                </a:solidFill>
                <a:latin typeface="Calibri"/>
              </a:rPr>
              <a:t>f </a:t>
            </a:r>
            <a:r>
              <a:rPr lang="en-US" sz="1500" dirty="0">
                <a:solidFill>
                  <a:srgbClr val="000000"/>
                </a:solidFill>
                <a:latin typeface="Calibri"/>
              </a:rPr>
              <a:t>        </a:t>
            </a:r>
          </a:p>
        </p:txBody>
      </p:sp>
      <p:sp>
        <p:nvSpPr>
          <p:cNvPr id="27652" name="Line 3"/>
          <p:cNvSpPr>
            <a:spLocks noChangeShapeType="1"/>
          </p:cNvSpPr>
          <p:nvPr/>
        </p:nvSpPr>
        <p:spPr bwMode="auto">
          <a:xfrm>
            <a:off x="4091152" y="1367658"/>
            <a:ext cx="1028700" cy="1191"/>
          </a:xfrm>
          <a:prstGeom prst="line">
            <a:avLst/>
          </a:prstGeom>
          <a:noFill/>
          <a:ln w="12600">
            <a:solidFill>
              <a:srgbClr val="00000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350" dirty="0">
              <a:latin typeface="Calibri"/>
            </a:endParaRPr>
          </a:p>
        </p:txBody>
      </p:sp>
      <p:sp>
        <p:nvSpPr>
          <p:cNvPr id="27653" name="Text Box 4"/>
          <p:cNvSpPr txBox="1">
            <a:spLocks noChangeArrowheads="1"/>
          </p:cNvSpPr>
          <p:nvPr/>
        </p:nvSpPr>
        <p:spPr bwMode="auto">
          <a:xfrm>
            <a:off x="3748252" y="1139059"/>
            <a:ext cx="457200" cy="394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7500" tIns="35100" rIns="67500" bIns="351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>
              <a:spcBef>
                <a:spcPts val="1313"/>
              </a:spcBef>
            </a:pPr>
            <a:r>
              <a:rPr lang="en-US" sz="2100" b="1" i="1" dirty="0">
                <a:solidFill>
                  <a:srgbClr val="000000"/>
                </a:solidFill>
                <a:latin typeface="Calibri"/>
              </a:rPr>
              <a:t>x</a:t>
            </a:r>
          </a:p>
        </p:txBody>
      </p:sp>
      <p:sp>
        <p:nvSpPr>
          <p:cNvPr id="27654" name="Line 5"/>
          <p:cNvSpPr>
            <a:spLocks noChangeShapeType="1"/>
          </p:cNvSpPr>
          <p:nvPr/>
        </p:nvSpPr>
        <p:spPr bwMode="auto">
          <a:xfrm>
            <a:off x="5634202" y="853308"/>
            <a:ext cx="1191" cy="285750"/>
          </a:xfrm>
          <a:prstGeom prst="line">
            <a:avLst/>
          </a:prstGeom>
          <a:noFill/>
          <a:ln w="12600">
            <a:solidFill>
              <a:srgbClr val="00000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350" dirty="0">
              <a:latin typeface="Calibri"/>
            </a:endParaRPr>
          </a:p>
        </p:txBody>
      </p:sp>
      <p:sp>
        <p:nvSpPr>
          <p:cNvPr id="27655" name="Text Box 6"/>
          <p:cNvSpPr txBox="1">
            <a:spLocks noChangeArrowheads="1"/>
          </p:cNvSpPr>
          <p:nvPr/>
        </p:nvSpPr>
        <p:spPr bwMode="auto">
          <a:xfrm>
            <a:off x="5462752" y="567558"/>
            <a:ext cx="285750" cy="4402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7500" tIns="35100" rIns="67500" bIns="351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>
              <a:spcBef>
                <a:spcPts val="1500"/>
              </a:spcBef>
            </a:pPr>
            <a:r>
              <a:rPr lang="en-US">
                <a:solidFill>
                  <a:srgbClr val="00CC00"/>
                </a:solidFill>
                <a:latin typeface="Symbol" charset="0"/>
              </a:rPr>
              <a:t></a:t>
            </a:r>
          </a:p>
        </p:txBody>
      </p:sp>
      <p:sp>
        <p:nvSpPr>
          <p:cNvPr id="27656" name="Line 7"/>
          <p:cNvSpPr>
            <a:spLocks noChangeShapeType="1"/>
          </p:cNvSpPr>
          <p:nvPr/>
        </p:nvSpPr>
        <p:spPr bwMode="auto">
          <a:xfrm>
            <a:off x="6320002" y="1367658"/>
            <a:ext cx="1028700" cy="1191"/>
          </a:xfrm>
          <a:prstGeom prst="line">
            <a:avLst/>
          </a:prstGeom>
          <a:noFill/>
          <a:ln w="12600">
            <a:solidFill>
              <a:srgbClr val="00000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350" dirty="0">
              <a:latin typeface="Calibri"/>
            </a:endParaRPr>
          </a:p>
        </p:txBody>
      </p:sp>
      <p:sp>
        <p:nvSpPr>
          <p:cNvPr id="27657" name="Text Box 8"/>
          <p:cNvSpPr txBox="1">
            <a:spLocks noChangeArrowheads="1"/>
          </p:cNvSpPr>
          <p:nvPr/>
        </p:nvSpPr>
        <p:spPr bwMode="auto">
          <a:xfrm>
            <a:off x="7348702" y="1196208"/>
            <a:ext cx="628650" cy="4402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7500" tIns="35100" rIns="67500" bIns="351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spcBef>
                <a:spcPts val="600"/>
              </a:spcBef>
            </a:pPr>
            <a:r>
              <a:rPr lang="en-US" dirty="0" err="1">
                <a:solidFill>
                  <a:srgbClr val="000000"/>
                </a:solidFill>
                <a:latin typeface="Calibri"/>
              </a:rPr>
              <a:t>y</a:t>
            </a:r>
            <a:r>
              <a:rPr lang="en-US" baseline="30000" dirty="0" err="1">
                <a:solidFill>
                  <a:srgbClr val="000000"/>
                </a:solidFill>
                <a:latin typeface="Calibri"/>
              </a:rPr>
              <a:t>est</a:t>
            </a:r>
            <a:endParaRPr lang="en-US" baseline="30000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658" name="Text Box 9"/>
          <p:cNvSpPr txBox="1">
            <a:spLocks noChangeArrowheads="1"/>
          </p:cNvSpPr>
          <p:nvPr/>
        </p:nvSpPr>
        <p:spPr bwMode="auto">
          <a:xfrm>
            <a:off x="1748002" y="1996309"/>
            <a:ext cx="1428750" cy="6479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7500" tIns="35100" rIns="67500" bIns="351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>
              <a:spcBef>
                <a:spcPts val="938"/>
              </a:spcBef>
            </a:pPr>
            <a:r>
              <a:rPr lang="en-US" sz="1500" dirty="0">
                <a:solidFill>
                  <a:srgbClr val="000000"/>
                </a:solidFill>
                <a:latin typeface="Calibri"/>
              </a:rPr>
              <a:t>denotes +1</a:t>
            </a:r>
          </a:p>
          <a:p>
            <a:pPr algn="ctr">
              <a:spcBef>
                <a:spcPts val="938"/>
              </a:spcBef>
            </a:pPr>
            <a:r>
              <a:rPr lang="en-US" sz="1500" dirty="0">
                <a:solidFill>
                  <a:srgbClr val="000000"/>
                </a:solidFill>
                <a:latin typeface="Calibri"/>
              </a:rPr>
              <a:t>denotes -1</a:t>
            </a:r>
          </a:p>
        </p:txBody>
      </p:sp>
      <p:sp>
        <p:nvSpPr>
          <p:cNvPr id="27659" name="Oval 10"/>
          <p:cNvSpPr>
            <a:spLocks noChangeArrowheads="1"/>
          </p:cNvSpPr>
          <p:nvPr/>
        </p:nvSpPr>
        <p:spPr bwMode="auto">
          <a:xfrm rot="4800000">
            <a:off x="1805747" y="2110013"/>
            <a:ext cx="44054" cy="45244"/>
          </a:xfrm>
          <a:prstGeom prst="ellipse">
            <a:avLst/>
          </a:prstGeom>
          <a:solidFill>
            <a:srgbClr val="333399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 dirty="0">
              <a:latin typeface="Calibri"/>
            </a:endParaRPr>
          </a:p>
        </p:txBody>
      </p:sp>
      <p:sp>
        <p:nvSpPr>
          <p:cNvPr id="27660" name="Oval 11"/>
          <p:cNvSpPr>
            <a:spLocks noChangeArrowheads="1"/>
          </p:cNvSpPr>
          <p:nvPr/>
        </p:nvSpPr>
        <p:spPr bwMode="auto">
          <a:xfrm rot="5880000">
            <a:off x="1806343" y="2452318"/>
            <a:ext cx="38100" cy="40481"/>
          </a:xfrm>
          <a:prstGeom prst="ellipse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 dirty="0">
              <a:latin typeface="Calibri"/>
            </a:endParaRPr>
          </a:p>
        </p:txBody>
      </p:sp>
      <p:sp>
        <p:nvSpPr>
          <p:cNvPr id="27661" name="Line 12"/>
          <p:cNvSpPr>
            <a:spLocks noChangeShapeType="1"/>
          </p:cNvSpPr>
          <p:nvPr/>
        </p:nvSpPr>
        <p:spPr bwMode="auto">
          <a:xfrm>
            <a:off x="3062452" y="2224908"/>
            <a:ext cx="1191" cy="2628900"/>
          </a:xfrm>
          <a:prstGeom prst="line">
            <a:avLst/>
          </a:prstGeom>
          <a:noFill/>
          <a:ln w="3816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350" dirty="0">
              <a:latin typeface="Calibri"/>
            </a:endParaRPr>
          </a:p>
        </p:txBody>
      </p:sp>
      <p:sp>
        <p:nvSpPr>
          <p:cNvPr id="27662" name="Line 13"/>
          <p:cNvSpPr>
            <a:spLocks noChangeShapeType="1"/>
          </p:cNvSpPr>
          <p:nvPr/>
        </p:nvSpPr>
        <p:spPr bwMode="auto">
          <a:xfrm>
            <a:off x="2948152" y="4739508"/>
            <a:ext cx="2743200" cy="1191"/>
          </a:xfrm>
          <a:prstGeom prst="line">
            <a:avLst/>
          </a:prstGeom>
          <a:noFill/>
          <a:ln w="3816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350" dirty="0">
              <a:latin typeface="Calibri"/>
            </a:endParaRPr>
          </a:p>
        </p:txBody>
      </p:sp>
      <p:sp>
        <p:nvSpPr>
          <p:cNvPr id="27663" name="Oval 14"/>
          <p:cNvSpPr>
            <a:spLocks noChangeArrowheads="1"/>
          </p:cNvSpPr>
          <p:nvPr/>
        </p:nvSpPr>
        <p:spPr bwMode="auto">
          <a:xfrm>
            <a:off x="3907796" y="4341840"/>
            <a:ext cx="45244" cy="35719"/>
          </a:xfrm>
          <a:prstGeom prst="ellipse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 dirty="0">
              <a:latin typeface="Calibri"/>
            </a:endParaRPr>
          </a:p>
        </p:txBody>
      </p:sp>
      <p:sp>
        <p:nvSpPr>
          <p:cNvPr id="27664" name="Oval 15"/>
          <p:cNvSpPr>
            <a:spLocks noChangeArrowheads="1"/>
          </p:cNvSpPr>
          <p:nvPr/>
        </p:nvSpPr>
        <p:spPr bwMode="auto">
          <a:xfrm>
            <a:off x="2983871" y="3495306"/>
            <a:ext cx="45244" cy="35719"/>
          </a:xfrm>
          <a:prstGeom prst="ellipse">
            <a:avLst/>
          </a:prstGeom>
          <a:solidFill>
            <a:srgbClr val="333399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 dirty="0">
              <a:latin typeface="Calibri"/>
            </a:endParaRPr>
          </a:p>
        </p:txBody>
      </p:sp>
      <p:sp>
        <p:nvSpPr>
          <p:cNvPr id="27665" name="Oval 16"/>
          <p:cNvSpPr>
            <a:spLocks noChangeArrowheads="1"/>
          </p:cNvSpPr>
          <p:nvPr/>
        </p:nvSpPr>
        <p:spPr bwMode="auto">
          <a:xfrm>
            <a:off x="4374521" y="2678537"/>
            <a:ext cx="45244" cy="35719"/>
          </a:xfrm>
          <a:prstGeom prst="ellipse">
            <a:avLst/>
          </a:prstGeom>
          <a:solidFill>
            <a:srgbClr val="333399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 dirty="0">
              <a:latin typeface="Calibri"/>
            </a:endParaRPr>
          </a:p>
        </p:txBody>
      </p:sp>
      <p:sp>
        <p:nvSpPr>
          <p:cNvPr id="27666" name="Oval 17"/>
          <p:cNvSpPr>
            <a:spLocks noChangeArrowheads="1"/>
          </p:cNvSpPr>
          <p:nvPr/>
        </p:nvSpPr>
        <p:spPr bwMode="auto">
          <a:xfrm>
            <a:off x="4422146" y="3294090"/>
            <a:ext cx="45244" cy="35719"/>
          </a:xfrm>
          <a:prstGeom prst="ellipse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 dirty="0">
              <a:latin typeface="Calibri"/>
            </a:endParaRPr>
          </a:p>
        </p:txBody>
      </p:sp>
      <p:sp>
        <p:nvSpPr>
          <p:cNvPr id="27667" name="Oval 18"/>
          <p:cNvSpPr>
            <a:spLocks noChangeArrowheads="1"/>
          </p:cNvSpPr>
          <p:nvPr/>
        </p:nvSpPr>
        <p:spPr bwMode="auto">
          <a:xfrm>
            <a:off x="3676815" y="2565427"/>
            <a:ext cx="45244" cy="38100"/>
          </a:xfrm>
          <a:prstGeom prst="ellipse">
            <a:avLst/>
          </a:prstGeom>
          <a:solidFill>
            <a:srgbClr val="333399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 dirty="0">
              <a:latin typeface="Calibri"/>
            </a:endParaRPr>
          </a:p>
        </p:txBody>
      </p:sp>
      <p:sp>
        <p:nvSpPr>
          <p:cNvPr id="27668" name="Oval 19"/>
          <p:cNvSpPr>
            <a:spLocks noChangeArrowheads="1"/>
          </p:cNvSpPr>
          <p:nvPr/>
        </p:nvSpPr>
        <p:spPr bwMode="auto">
          <a:xfrm>
            <a:off x="4034003" y="3367908"/>
            <a:ext cx="40481" cy="35719"/>
          </a:xfrm>
          <a:prstGeom prst="ellipse">
            <a:avLst/>
          </a:prstGeom>
          <a:solidFill>
            <a:srgbClr val="333399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 dirty="0">
              <a:latin typeface="Calibri"/>
            </a:endParaRPr>
          </a:p>
        </p:txBody>
      </p:sp>
      <p:sp>
        <p:nvSpPr>
          <p:cNvPr id="27669" name="Oval 20"/>
          <p:cNvSpPr>
            <a:spLocks noChangeArrowheads="1"/>
          </p:cNvSpPr>
          <p:nvPr/>
        </p:nvSpPr>
        <p:spPr bwMode="auto">
          <a:xfrm>
            <a:off x="3405352" y="2910708"/>
            <a:ext cx="45244" cy="44054"/>
          </a:xfrm>
          <a:prstGeom prst="ellipse">
            <a:avLst/>
          </a:prstGeom>
          <a:solidFill>
            <a:srgbClr val="333399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 dirty="0">
              <a:latin typeface="Calibri"/>
            </a:endParaRPr>
          </a:p>
        </p:txBody>
      </p:sp>
      <p:sp>
        <p:nvSpPr>
          <p:cNvPr id="27670" name="Oval 21"/>
          <p:cNvSpPr>
            <a:spLocks noChangeArrowheads="1"/>
          </p:cNvSpPr>
          <p:nvPr/>
        </p:nvSpPr>
        <p:spPr bwMode="auto">
          <a:xfrm>
            <a:off x="4948402" y="3653658"/>
            <a:ext cx="45244" cy="38100"/>
          </a:xfrm>
          <a:prstGeom prst="ellipse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 dirty="0">
              <a:latin typeface="Calibri"/>
            </a:endParaRPr>
          </a:p>
        </p:txBody>
      </p:sp>
      <p:sp>
        <p:nvSpPr>
          <p:cNvPr id="27671" name="Oval 22"/>
          <p:cNvSpPr>
            <a:spLocks noChangeArrowheads="1"/>
          </p:cNvSpPr>
          <p:nvPr/>
        </p:nvSpPr>
        <p:spPr bwMode="auto">
          <a:xfrm rot="-1140000">
            <a:off x="4034003" y="3900118"/>
            <a:ext cx="40481" cy="35719"/>
          </a:xfrm>
          <a:prstGeom prst="ellipse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 dirty="0">
              <a:latin typeface="Calibri"/>
            </a:endParaRPr>
          </a:p>
        </p:txBody>
      </p:sp>
      <p:sp>
        <p:nvSpPr>
          <p:cNvPr id="27672" name="Oval 23"/>
          <p:cNvSpPr>
            <a:spLocks noChangeArrowheads="1"/>
          </p:cNvSpPr>
          <p:nvPr/>
        </p:nvSpPr>
        <p:spPr bwMode="auto">
          <a:xfrm rot="-1140000">
            <a:off x="5622296" y="2990480"/>
            <a:ext cx="45244" cy="38100"/>
          </a:xfrm>
          <a:prstGeom prst="ellipse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 dirty="0">
              <a:latin typeface="Calibri"/>
            </a:endParaRPr>
          </a:p>
        </p:txBody>
      </p:sp>
      <p:sp>
        <p:nvSpPr>
          <p:cNvPr id="27673" name="Oval 24"/>
          <p:cNvSpPr>
            <a:spLocks noChangeArrowheads="1"/>
          </p:cNvSpPr>
          <p:nvPr/>
        </p:nvSpPr>
        <p:spPr bwMode="auto">
          <a:xfrm rot="-1140000">
            <a:off x="5091277" y="3977508"/>
            <a:ext cx="45244" cy="38100"/>
          </a:xfrm>
          <a:prstGeom prst="ellipse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 dirty="0">
              <a:latin typeface="Calibri"/>
            </a:endParaRPr>
          </a:p>
        </p:txBody>
      </p:sp>
      <p:sp>
        <p:nvSpPr>
          <p:cNvPr id="27674" name="Oval 25"/>
          <p:cNvSpPr>
            <a:spLocks noChangeArrowheads="1"/>
          </p:cNvSpPr>
          <p:nvPr/>
        </p:nvSpPr>
        <p:spPr bwMode="auto">
          <a:xfrm rot="-1140000">
            <a:off x="3462502" y="2568999"/>
            <a:ext cx="45244" cy="38100"/>
          </a:xfrm>
          <a:prstGeom prst="ellipse">
            <a:avLst/>
          </a:prstGeom>
          <a:solidFill>
            <a:srgbClr val="333399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 dirty="0">
              <a:latin typeface="Calibri"/>
            </a:endParaRPr>
          </a:p>
        </p:txBody>
      </p:sp>
      <p:sp>
        <p:nvSpPr>
          <p:cNvPr id="27675" name="Oval 26"/>
          <p:cNvSpPr>
            <a:spLocks noChangeArrowheads="1"/>
          </p:cNvSpPr>
          <p:nvPr/>
        </p:nvSpPr>
        <p:spPr bwMode="auto">
          <a:xfrm rot="-1140000">
            <a:off x="4653127" y="3257180"/>
            <a:ext cx="45244" cy="38100"/>
          </a:xfrm>
          <a:prstGeom prst="ellipse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 dirty="0">
              <a:latin typeface="Calibri"/>
            </a:endParaRPr>
          </a:p>
        </p:txBody>
      </p:sp>
      <p:sp>
        <p:nvSpPr>
          <p:cNvPr id="27676" name="Oval 27"/>
          <p:cNvSpPr>
            <a:spLocks noChangeArrowheads="1"/>
          </p:cNvSpPr>
          <p:nvPr/>
        </p:nvSpPr>
        <p:spPr bwMode="auto">
          <a:xfrm rot="-1140000">
            <a:off x="5518712" y="3940599"/>
            <a:ext cx="45244" cy="35719"/>
          </a:xfrm>
          <a:prstGeom prst="ellipse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 dirty="0">
              <a:latin typeface="Calibri"/>
            </a:endParaRPr>
          </a:p>
        </p:txBody>
      </p:sp>
      <p:sp>
        <p:nvSpPr>
          <p:cNvPr id="27677" name="Oval 28"/>
          <p:cNvSpPr>
            <a:spLocks noChangeArrowheads="1"/>
          </p:cNvSpPr>
          <p:nvPr/>
        </p:nvSpPr>
        <p:spPr bwMode="auto">
          <a:xfrm rot="-1140000">
            <a:off x="3454168" y="3298852"/>
            <a:ext cx="45244" cy="35719"/>
          </a:xfrm>
          <a:prstGeom prst="ellipse">
            <a:avLst/>
          </a:prstGeom>
          <a:solidFill>
            <a:srgbClr val="333399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 dirty="0">
              <a:latin typeface="Calibri"/>
            </a:endParaRPr>
          </a:p>
        </p:txBody>
      </p:sp>
      <p:sp>
        <p:nvSpPr>
          <p:cNvPr id="27678" name="Oval 29"/>
          <p:cNvSpPr>
            <a:spLocks noChangeArrowheads="1"/>
          </p:cNvSpPr>
          <p:nvPr/>
        </p:nvSpPr>
        <p:spPr bwMode="auto">
          <a:xfrm rot="5880000">
            <a:off x="4020906" y="2861893"/>
            <a:ext cx="35719" cy="40481"/>
          </a:xfrm>
          <a:prstGeom prst="ellipse">
            <a:avLst/>
          </a:prstGeom>
          <a:solidFill>
            <a:srgbClr val="333399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 dirty="0">
              <a:latin typeface="Calibri"/>
            </a:endParaRPr>
          </a:p>
        </p:txBody>
      </p:sp>
      <p:sp>
        <p:nvSpPr>
          <p:cNvPr id="27679" name="Oval 30"/>
          <p:cNvSpPr>
            <a:spLocks noChangeArrowheads="1"/>
          </p:cNvSpPr>
          <p:nvPr/>
        </p:nvSpPr>
        <p:spPr bwMode="auto">
          <a:xfrm rot="5880000">
            <a:off x="4221526" y="4500788"/>
            <a:ext cx="41672" cy="45244"/>
          </a:xfrm>
          <a:prstGeom prst="ellipse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 dirty="0">
              <a:latin typeface="Calibri"/>
            </a:endParaRPr>
          </a:p>
        </p:txBody>
      </p:sp>
      <p:sp>
        <p:nvSpPr>
          <p:cNvPr id="27680" name="Oval 31"/>
          <p:cNvSpPr>
            <a:spLocks noChangeArrowheads="1"/>
          </p:cNvSpPr>
          <p:nvPr/>
        </p:nvSpPr>
        <p:spPr bwMode="auto">
          <a:xfrm rot="5880000">
            <a:off x="3456550" y="3642943"/>
            <a:ext cx="35719" cy="45244"/>
          </a:xfrm>
          <a:prstGeom prst="ellipse">
            <a:avLst/>
          </a:prstGeom>
          <a:solidFill>
            <a:srgbClr val="333399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 dirty="0">
              <a:latin typeface="Calibri"/>
            </a:endParaRPr>
          </a:p>
        </p:txBody>
      </p:sp>
      <p:sp>
        <p:nvSpPr>
          <p:cNvPr id="27681" name="Oval 32"/>
          <p:cNvSpPr>
            <a:spLocks noChangeArrowheads="1"/>
          </p:cNvSpPr>
          <p:nvPr/>
        </p:nvSpPr>
        <p:spPr bwMode="auto">
          <a:xfrm rot="5880000">
            <a:off x="4378093" y="2364212"/>
            <a:ext cx="35719" cy="40481"/>
          </a:xfrm>
          <a:prstGeom prst="ellipse">
            <a:avLst/>
          </a:prstGeom>
          <a:solidFill>
            <a:srgbClr val="333399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 dirty="0">
              <a:latin typeface="Calibri"/>
            </a:endParaRPr>
          </a:p>
        </p:txBody>
      </p:sp>
      <p:sp>
        <p:nvSpPr>
          <p:cNvPr id="27682" name="Oval 33"/>
          <p:cNvSpPr>
            <a:spLocks noChangeArrowheads="1"/>
          </p:cNvSpPr>
          <p:nvPr/>
        </p:nvSpPr>
        <p:spPr bwMode="auto">
          <a:xfrm rot="5880000">
            <a:off x="5097826" y="3676875"/>
            <a:ext cx="44054" cy="45244"/>
          </a:xfrm>
          <a:prstGeom prst="ellipse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 dirty="0">
              <a:latin typeface="Calibri"/>
            </a:endParaRPr>
          </a:p>
        </p:txBody>
      </p:sp>
      <p:sp>
        <p:nvSpPr>
          <p:cNvPr id="27683" name="Oval 34"/>
          <p:cNvSpPr>
            <a:spLocks noChangeArrowheads="1"/>
          </p:cNvSpPr>
          <p:nvPr/>
        </p:nvSpPr>
        <p:spPr bwMode="auto">
          <a:xfrm rot="5880000">
            <a:off x="4398334" y="3628656"/>
            <a:ext cx="35719" cy="40481"/>
          </a:xfrm>
          <a:prstGeom prst="ellipse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 dirty="0">
              <a:latin typeface="Calibri"/>
            </a:endParaRPr>
          </a:p>
        </p:txBody>
      </p:sp>
      <p:sp>
        <p:nvSpPr>
          <p:cNvPr id="27684" name="Oval 35"/>
          <p:cNvSpPr>
            <a:spLocks noChangeArrowheads="1"/>
          </p:cNvSpPr>
          <p:nvPr/>
        </p:nvSpPr>
        <p:spPr bwMode="auto">
          <a:xfrm rot="5880000">
            <a:off x="5335356" y="3091684"/>
            <a:ext cx="35719" cy="40481"/>
          </a:xfrm>
          <a:prstGeom prst="ellipse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 dirty="0">
              <a:latin typeface="Calibri"/>
            </a:endParaRPr>
          </a:p>
        </p:txBody>
      </p:sp>
      <p:sp>
        <p:nvSpPr>
          <p:cNvPr id="27685" name="Oval 36"/>
          <p:cNvSpPr>
            <a:spLocks noChangeArrowheads="1"/>
          </p:cNvSpPr>
          <p:nvPr/>
        </p:nvSpPr>
        <p:spPr bwMode="auto">
          <a:xfrm rot="5880000">
            <a:off x="3436309" y="2328493"/>
            <a:ext cx="35719" cy="45244"/>
          </a:xfrm>
          <a:prstGeom prst="ellipse">
            <a:avLst/>
          </a:prstGeom>
          <a:solidFill>
            <a:srgbClr val="333399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 dirty="0">
              <a:latin typeface="Calibri"/>
            </a:endParaRPr>
          </a:p>
        </p:txBody>
      </p:sp>
      <p:sp>
        <p:nvSpPr>
          <p:cNvPr id="27686" name="Oval 37"/>
          <p:cNvSpPr>
            <a:spLocks noChangeArrowheads="1"/>
          </p:cNvSpPr>
          <p:nvPr/>
        </p:nvSpPr>
        <p:spPr bwMode="auto">
          <a:xfrm rot="5880000">
            <a:off x="5066275" y="3023818"/>
            <a:ext cx="35719" cy="40481"/>
          </a:xfrm>
          <a:prstGeom prst="ellipse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 dirty="0">
              <a:latin typeface="Calibri"/>
            </a:endParaRPr>
          </a:p>
        </p:txBody>
      </p:sp>
      <p:sp>
        <p:nvSpPr>
          <p:cNvPr id="27687" name="Oval 38"/>
          <p:cNvSpPr>
            <a:spLocks noChangeArrowheads="1"/>
          </p:cNvSpPr>
          <p:nvPr/>
        </p:nvSpPr>
        <p:spPr bwMode="auto">
          <a:xfrm rot="5880000">
            <a:off x="4957332" y="4107882"/>
            <a:ext cx="44054" cy="40481"/>
          </a:xfrm>
          <a:prstGeom prst="ellipse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 dirty="0">
              <a:latin typeface="Calibri"/>
            </a:endParaRPr>
          </a:p>
        </p:txBody>
      </p:sp>
      <p:sp>
        <p:nvSpPr>
          <p:cNvPr id="27688" name="Oval 39"/>
          <p:cNvSpPr>
            <a:spLocks noChangeArrowheads="1"/>
          </p:cNvSpPr>
          <p:nvPr/>
        </p:nvSpPr>
        <p:spPr bwMode="auto">
          <a:xfrm rot="4800000">
            <a:off x="3742895" y="3218485"/>
            <a:ext cx="44053" cy="45244"/>
          </a:xfrm>
          <a:prstGeom prst="ellipse">
            <a:avLst/>
          </a:prstGeom>
          <a:solidFill>
            <a:srgbClr val="333399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 dirty="0">
              <a:latin typeface="Calibri"/>
            </a:endParaRPr>
          </a:p>
        </p:txBody>
      </p:sp>
      <p:sp>
        <p:nvSpPr>
          <p:cNvPr id="27689" name="Oval 40"/>
          <p:cNvSpPr>
            <a:spLocks noChangeArrowheads="1"/>
          </p:cNvSpPr>
          <p:nvPr/>
        </p:nvSpPr>
        <p:spPr bwMode="auto">
          <a:xfrm rot="4800000">
            <a:off x="4607884" y="4507337"/>
            <a:ext cx="35719" cy="40481"/>
          </a:xfrm>
          <a:prstGeom prst="ellipse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 dirty="0">
              <a:latin typeface="Calibri"/>
            </a:endParaRPr>
          </a:p>
        </p:txBody>
      </p:sp>
      <p:sp>
        <p:nvSpPr>
          <p:cNvPr id="27690" name="Oval 41"/>
          <p:cNvSpPr>
            <a:spLocks noChangeArrowheads="1"/>
          </p:cNvSpPr>
          <p:nvPr/>
        </p:nvSpPr>
        <p:spPr bwMode="auto">
          <a:xfrm rot="4800000">
            <a:off x="4379284" y="4221587"/>
            <a:ext cx="35719" cy="40481"/>
          </a:xfrm>
          <a:prstGeom prst="ellipse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 dirty="0">
              <a:latin typeface="Calibri"/>
            </a:endParaRPr>
          </a:p>
        </p:txBody>
      </p:sp>
      <p:sp>
        <p:nvSpPr>
          <p:cNvPr id="27691" name="Oval 42"/>
          <p:cNvSpPr>
            <a:spLocks noChangeArrowheads="1"/>
          </p:cNvSpPr>
          <p:nvPr/>
        </p:nvSpPr>
        <p:spPr bwMode="auto">
          <a:xfrm rot="4800000">
            <a:off x="3232117" y="3368504"/>
            <a:ext cx="44053" cy="40481"/>
          </a:xfrm>
          <a:prstGeom prst="ellipse">
            <a:avLst/>
          </a:prstGeom>
          <a:solidFill>
            <a:srgbClr val="333399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 dirty="0">
              <a:latin typeface="Calibri"/>
            </a:endParaRPr>
          </a:p>
        </p:txBody>
      </p:sp>
      <p:sp>
        <p:nvSpPr>
          <p:cNvPr id="27692" name="Oval 43"/>
          <p:cNvSpPr>
            <a:spLocks noChangeArrowheads="1"/>
          </p:cNvSpPr>
          <p:nvPr/>
        </p:nvSpPr>
        <p:spPr bwMode="auto">
          <a:xfrm rot="4800000">
            <a:off x="3905415" y="2648771"/>
            <a:ext cx="38100" cy="40481"/>
          </a:xfrm>
          <a:prstGeom prst="ellipse">
            <a:avLst/>
          </a:prstGeom>
          <a:solidFill>
            <a:srgbClr val="333399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 dirty="0">
              <a:latin typeface="Calibri"/>
            </a:endParaRPr>
          </a:p>
        </p:txBody>
      </p:sp>
      <p:sp>
        <p:nvSpPr>
          <p:cNvPr id="27693" name="Oval 44"/>
          <p:cNvSpPr>
            <a:spLocks noChangeArrowheads="1"/>
          </p:cNvSpPr>
          <p:nvPr/>
        </p:nvSpPr>
        <p:spPr bwMode="auto">
          <a:xfrm rot="4800000">
            <a:off x="4387618" y="3840586"/>
            <a:ext cx="38100" cy="45244"/>
          </a:xfrm>
          <a:prstGeom prst="ellipse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 dirty="0">
              <a:latin typeface="Calibri"/>
            </a:endParaRPr>
          </a:p>
        </p:txBody>
      </p:sp>
      <p:sp>
        <p:nvSpPr>
          <p:cNvPr id="27694" name="Oval 45"/>
          <p:cNvSpPr>
            <a:spLocks noChangeArrowheads="1"/>
          </p:cNvSpPr>
          <p:nvPr/>
        </p:nvSpPr>
        <p:spPr bwMode="auto">
          <a:xfrm rot="4800000">
            <a:off x="2997563" y="2879157"/>
            <a:ext cx="44054" cy="45244"/>
          </a:xfrm>
          <a:prstGeom prst="ellipse">
            <a:avLst/>
          </a:prstGeom>
          <a:solidFill>
            <a:srgbClr val="333399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 dirty="0">
              <a:latin typeface="Calibri"/>
            </a:endParaRPr>
          </a:p>
        </p:txBody>
      </p:sp>
      <p:sp>
        <p:nvSpPr>
          <p:cNvPr id="27695" name="Oval 46"/>
          <p:cNvSpPr>
            <a:spLocks noChangeArrowheads="1"/>
          </p:cNvSpPr>
          <p:nvPr/>
        </p:nvSpPr>
        <p:spPr bwMode="auto">
          <a:xfrm rot="4800000">
            <a:off x="4072698" y="4354341"/>
            <a:ext cx="41672" cy="45244"/>
          </a:xfrm>
          <a:prstGeom prst="ellipse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 dirty="0">
              <a:latin typeface="Calibri"/>
            </a:endParaRPr>
          </a:p>
        </p:txBody>
      </p:sp>
      <p:sp>
        <p:nvSpPr>
          <p:cNvPr id="27696" name="Oval 47"/>
          <p:cNvSpPr>
            <a:spLocks noChangeArrowheads="1"/>
          </p:cNvSpPr>
          <p:nvPr/>
        </p:nvSpPr>
        <p:spPr bwMode="auto">
          <a:xfrm rot="4800000">
            <a:off x="5098422" y="4134671"/>
            <a:ext cx="38100" cy="45244"/>
          </a:xfrm>
          <a:prstGeom prst="ellipse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 dirty="0">
              <a:latin typeface="Calibri"/>
            </a:endParaRPr>
          </a:p>
        </p:txBody>
      </p:sp>
      <p:sp>
        <p:nvSpPr>
          <p:cNvPr id="27697" name="Text Box 48"/>
          <p:cNvSpPr txBox="1">
            <a:spLocks noChangeArrowheads="1"/>
          </p:cNvSpPr>
          <p:nvPr/>
        </p:nvSpPr>
        <p:spPr bwMode="auto">
          <a:xfrm>
            <a:off x="5234152" y="1824858"/>
            <a:ext cx="2400300" cy="3017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7500" tIns="35100" rIns="67500" bIns="351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>
              <a:spcBef>
                <a:spcPts val="938"/>
              </a:spcBef>
            </a:pPr>
            <a:r>
              <a:rPr lang="en-US" sz="1500" b="1" i="1" dirty="0">
                <a:solidFill>
                  <a:srgbClr val="000000"/>
                </a:solidFill>
                <a:latin typeface="Calibri"/>
              </a:rPr>
              <a:t>f</a:t>
            </a:r>
            <a:r>
              <a:rPr lang="en-US" sz="1500" i="1" dirty="0">
                <a:solidFill>
                  <a:srgbClr val="000000"/>
                </a:solidFill>
                <a:latin typeface="Calibri"/>
              </a:rPr>
              <a:t>(</a:t>
            </a:r>
            <a:r>
              <a:rPr lang="en-US" sz="1500" b="1" i="1" dirty="0" err="1">
                <a:solidFill>
                  <a:srgbClr val="000000"/>
                </a:solidFill>
                <a:latin typeface="Calibri"/>
              </a:rPr>
              <a:t>x</a:t>
            </a:r>
            <a:r>
              <a:rPr lang="en-US" sz="1500" i="1" dirty="0" err="1">
                <a:solidFill>
                  <a:srgbClr val="000000"/>
                </a:solidFill>
                <a:latin typeface="Calibri"/>
              </a:rPr>
              <a:t>,</a:t>
            </a:r>
            <a:r>
              <a:rPr lang="en-US" sz="1500" b="1" i="1" dirty="0" err="1">
                <a:solidFill>
                  <a:srgbClr val="00CC00"/>
                </a:solidFill>
                <a:latin typeface="Calibri"/>
              </a:rPr>
              <a:t>w</a:t>
            </a:r>
            <a:r>
              <a:rPr lang="en-US" sz="1500" i="1" dirty="0" err="1">
                <a:solidFill>
                  <a:srgbClr val="00CC00"/>
                </a:solidFill>
                <a:latin typeface="Calibri"/>
              </a:rPr>
              <a:t>,b</a:t>
            </a:r>
            <a:r>
              <a:rPr lang="en-US" sz="1500" i="1" dirty="0">
                <a:solidFill>
                  <a:srgbClr val="000000"/>
                </a:solidFill>
                <a:latin typeface="Calibri"/>
              </a:rPr>
              <a:t>) = sign(</a:t>
            </a:r>
            <a:r>
              <a:rPr lang="en-US" sz="1500" b="1" i="1" dirty="0">
                <a:solidFill>
                  <a:srgbClr val="00CC00"/>
                </a:solidFill>
                <a:latin typeface="Calibri"/>
              </a:rPr>
              <a:t>w</a:t>
            </a:r>
            <a:r>
              <a:rPr lang="en-US" sz="1500" b="1" i="1" dirty="0">
                <a:solidFill>
                  <a:srgbClr val="000000"/>
                </a:solidFill>
                <a:latin typeface="Calibri"/>
              </a:rPr>
              <a:t>. x</a:t>
            </a:r>
            <a:r>
              <a:rPr lang="en-US" sz="1500" i="1" dirty="0">
                <a:solidFill>
                  <a:srgbClr val="00CC00"/>
                </a:solidFill>
                <a:latin typeface="Calibri"/>
              </a:rPr>
              <a:t> </a:t>
            </a:r>
            <a:r>
              <a:rPr lang="en-US" sz="1500" i="1" dirty="0">
                <a:solidFill>
                  <a:srgbClr val="000000"/>
                </a:solidFill>
                <a:latin typeface="Calibri"/>
              </a:rPr>
              <a:t>- </a:t>
            </a:r>
            <a:r>
              <a:rPr lang="en-US" sz="1500" i="1" dirty="0">
                <a:solidFill>
                  <a:srgbClr val="00CC00"/>
                </a:solidFill>
                <a:latin typeface="Calibri"/>
              </a:rPr>
              <a:t>b</a:t>
            </a:r>
            <a:r>
              <a:rPr lang="en-US" sz="1500" i="1" dirty="0">
                <a:solidFill>
                  <a:srgbClr val="000000"/>
                </a:solidFill>
                <a:latin typeface="Calibri"/>
              </a:rPr>
              <a:t>)</a:t>
            </a:r>
          </a:p>
        </p:txBody>
      </p:sp>
      <p:sp>
        <p:nvSpPr>
          <p:cNvPr id="27698" name="Line 49"/>
          <p:cNvSpPr>
            <a:spLocks noChangeShapeType="1"/>
          </p:cNvSpPr>
          <p:nvPr/>
        </p:nvSpPr>
        <p:spPr bwMode="auto">
          <a:xfrm flipV="1">
            <a:off x="3691102" y="1823668"/>
            <a:ext cx="1085850" cy="3031331"/>
          </a:xfrm>
          <a:prstGeom prst="line">
            <a:avLst/>
          </a:prstGeom>
          <a:noFill/>
          <a:ln w="126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350" dirty="0">
              <a:latin typeface="Calibri"/>
            </a:endParaRPr>
          </a:p>
        </p:txBody>
      </p:sp>
      <p:sp>
        <p:nvSpPr>
          <p:cNvPr id="27699" name="Text Box 50"/>
          <p:cNvSpPr txBox="1">
            <a:spLocks noChangeArrowheads="1"/>
          </p:cNvSpPr>
          <p:nvPr/>
        </p:nvSpPr>
        <p:spPr bwMode="auto">
          <a:xfrm>
            <a:off x="5805652" y="2967859"/>
            <a:ext cx="1828800" cy="297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endParaRPr lang="en-US" sz="1800" dirty="0">
              <a:latin typeface="Calibri"/>
            </a:endParaRPr>
          </a:p>
        </p:txBody>
      </p:sp>
      <p:sp>
        <p:nvSpPr>
          <p:cNvPr id="27700" name="Text Box 51"/>
          <p:cNvSpPr txBox="1">
            <a:spLocks noChangeArrowheads="1"/>
          </p:cNvSpPr>
          <p:nvPr/>
        </p:nvSpPr>
        <p:spPr bwMode="auto">
          <a:xfrm>
            <a:off x="5919952" y="3082158"/>
            <a:ext cx="1943100" cy="1478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67500" tIns="35100" rIns="67500" bIns="351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spcBef>
                <a:spcPts val="938"/>
              </a:spcBef>
            </a:pPr>
            <a:r>
              <a:rPr lang="en-US" sz="2100" dirty="0">
                <a:solidFill>
                  <a:srgbClr val="000000"/>
                </a:solidFill>
                <a:latin typeface="Calibri"/>
              </a:rPr>
              <a:t>Any of these would be fine..</a:t>
            </a:r>
          </a:p>
          <a:p>
            <a:pPr>
              <a:spcBef>
                <a:spcPts val="938"/>
              </a:spcBef>
            </a:pPr>
            <a:r>
              <a:rPr lang="en-US" sz="2100" dirty="0">
                <a:solidFill>
                  <a:srgbClr val="000000"/>
                </a:solidFill>
                <a:latin typeface="Calibri"/>
              </a:rPr>
              <a:t>..but which is best?</a:t>
            </a:r>
          </a:p>
        </p:txBody>
      </p:sp>
      <p:sp>
        <p:nvSpPr>
          <p:cNvPr id="27701" name="Line 52"/>
          <p:cNvSpPr>
            <a:spLocks noChangeShapeType="1"/>
          </p:cNvSpPr>
          <p:nvPr/>
        </p:nvSpPr>
        <p:spPr bwMode="auto">
          <a:xfrm flipV="1">
            <a:off x="2833852" y="2338018"/>
            <a:ext cx="3028950" cy="1945481"/>
          </a:xfrm>
          <a:prstGeom prst="line">
            <a:avLst/>
          </a:prstGeom>
          <a:noFill/>
          <a:ln w="126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350" dirty="0">
              <a:latin typeface="Calibri"/>
            </a:endParaRPr>
          </a:p>
        </p:txBody>
      </p:sp>
      <p:sp>
        <p:nvSpPr>
          <p:cNvPr id="27702" name="Line 53"/>
          <p:cNvSpPr>
            <a:spLocks noChangeShapeType="1"/>
          </p:cNvSpPr>
          <p:nvPr/>
        </p:nvSpPr>
        <p:spPr bwMode="auto">
          <a:xfrm flipV="1">
            <a:off x="3062452" y="2223718"/>
            <a:ext cx="2343150" cy="2288381"/>
          </a:xfrm>
          <a:prstGeom prst="line">
            <a:avLst/>
          </a:prstGeom>
          <a:noFill/>
          <a:ln w="126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350" dirty="0">
              <a:latin typeface="Calibri"/>
            </a:endParaRPr>
          </a:p>
        </p:txBody>
      </p:sp>
      <p:sp>
        <p:nvSpPr>
          <p:cNvPr id="27703" name="Line 54"/>
          <p:cNvSpPr>
            <a:spLocks noChangeShapeType="1"/>
          </p:cNvSpPr>
          <p:nvPr/>
        </p:nvSpPr>
        <p:spPr bwMode="auto">
          <a:xfrm flipV="1">
            <a:off x="2662402" y="2395168"/>
            <a:ext cx="3600450" cy="1659731"/>
          </a:xfrm>
          <a:prstGeom prst="line">
            <a:avLst/>
          </a:prstGeom>
          <a:noFill/>
          <a:ln w="126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350" dirty="0">
              <a:latin typeface="Calibri"/>
            </a:endParaRPr>
          </a:p>
        </p:txBody>
      </p:sp>
      <p:sp>
        <p:nvSpPr>
          <p:cNvPr id="27704" name="Line 55"/>
          <p:cNvSpPr>
            <a:spLocks noChangeShapeType="1"/>
          </p:cNvSpPr>
          <p:nvPr/>
        </p:nvSpPr>
        <p:spPr bwMode="auto">
          <a:xfrm flipV="1">
            <a:off x="2948152" y="2223718"/>
            <a:ext cx="2857500" cy="2116931"/>
          </a:xfrm>
          <a:prstGeom prst="line">
            <a:avLst/>
          </a:prstGeom>
          <a:noFill/>
          <a:ln w="126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350" dirty="0">
              <a:latin typeface="Calibri"/>
            </a:endParaRPr>
          </a:p>
        </p:txBody>
      </p:sp>
      <p:sp>
        <p:nvSpPr>
          <p:cNvPr id="27705" name="Line 56"/>
          <p:cNvSpPr>
            <a:spLocks noChangeShapeType="1"/>
          </p:cNvSpPr>
          <p:nvPr/>
        </p:nvSpPr>
        <p:spPr bwMode="auto">
          <a:xfrm flipV="1">
            <a:off x="2891002" y="1995118"/>
            <a:ext cx="2914650" cy="2516981"/>
          </a:xfrm>
          <a:prstGeom prst="line">
            <a:avLst/>
          </a:prstGeom>
          <a:noFill/>
          <a:ln w="126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350" dirty="0">
              <a:latin typeface="Calibri"/>
            </a:endParaRPr>
          </a:p>
        </p:txBody>
      </p:sp>
      <p:sp>
        <p:nvSpPr>
          <p:cNvPr id="27706" name="Line 57"/>
          <p:cNvSpPr>
            <a:spLocks noChangeShapeType="1"/>
          </p:cNvSpPr>
          <p:nvPr/>
        </p:nvSpPr>
        <p:spPr bwMode="auto">
          <a:xfrm flipV="1">
            <a:off x="3062452" y="1880818"/>
            <a:ext cx="2571750" cy="2516981"/>
          </a:xfrm>
          <a:prstGeom prst="line">
            <a:avLst/>
          </a:prstGeom>
          <a:noFill/>
          <a:ln w="126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350" dirty="0">
              <a:latin typeface="Calibri"/>
            </a:endParaRPr>
          </a:p>
        </p:txBody>
      </p:sp>
      <p:sp>
        <p:nvSpPr>
          <p:cNvPr id="27707" name="Line 58"/>
          <p:cNvSpPr>
            <a:spLocks noChangeShapeType="1"/>
          </p:cNvSpPr>
          <p:nvPr/>
        </p:nvSpPr>
        <p:spPr bwMode="auto">
          <a:xfrm flipV="1">
            <a:off x="3233902" y="2166568"/>
            <a:ext cx="2057400" cy="2631281"/>
          </a:xfrm>
          <a:prstGeom prst="line">
            <a:avLst/>
          </a:prstGeom>
          <a:noFill/>
          <a:ln w="126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350" dirty="0">
              <a:latin typeface="Calibri"/>
            </a:endParaRPr>
          </a:p>
        </p:txBody>
      </p:sp>
      <p:sp>
        <p:nvSpPr>
          <p:cNvPr id="27708" name="Line 59"/>
          <p:cNvSpPr>
            <a:spLocks noChangeShapeType="1"/>
          </p:cNvSpPr>
          <p:nvPr/>
        </p:nvSpPr>
        <p:spPr bwMode="auto">
          <a:xfrm flipV="1">
            <a:off x="2891002" y="2223718"/>
            <a:ext cx="3086100" cy="2116931"/>
          </a:xfrm>
          <a:prstGeom prst="line">
            <a:avLst/>
          </a:prstGeom>
          <a:noFill/>
          <a:ln w="126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350" dirty="0">
              <a:latin typeface="Calibri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Footer Placeholder 3"/>
          <p:cNvSpPr>
            <a:spLocks noGrp="1"/>
          </p:cNvSpPr>
          <p:nvPr>
            <p:ph type="ftr" sz="quarter" idx="4294967295"/>
          </p:nvPr>
        </p:nvSpPr>
        <p:spPr bwMode="auto">
          <a:xfrm>
            <a:off x="5782004" y="5506107"/>
            <a:ext cx="2171700" cy="2286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8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557213" indent="-214313">
              <a:defRPr sz="1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857250" indent="-171450">
              <a:defRPr sz="1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200150" indent="-171450">
              <a:defRPr sz="1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1543050" indent="-171450">
              <a:defRPr sz="1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r"/>
            <a:r>
              <a:rPr lang="en-US" sz="750">
                <a:latin typeface="Calibri"/>
              </a:rPr>
              <a:t>Copyright © 2001, 2003, Andrew W. Moore</a:t>
            </a:r>
            <a:endParaRPr lang="en-US" sz="750" dirty="0">
              <a:latin typeface="Calibri"/>
            </a:endParaRPr>
          </a:p>
        </p:txBody>
      </p:sp>
      <p:grpSp>
        <p:nvGrpSpPr>
          <p:cNvPr id="29698" name="Group 1"/>
          <p:cNvGrpSpPr>
            <a:grpSpLocks/>
          </p:cNvGrpSpPr>
          <p:nvPr/>
        </p:nvGrpSpPr>
        <p:grpSpPr bwMode="auto">
          <a:xfrm>
            <a:off x="3496004" y="1505608"/>
            <a:ext cx="1504950" cy="3545681"/>
            <a:chOff x="-442" y="-5680"/>
            <a:chExt cx="5906" cy="16497"/>
          </a:xfrm>
        </p:grpSpPr>
        <p:sp>
          <p:nvSpPr>
            <p:cNvPr id="29749" name="Line 2"/>
            <p:cNvSpPr>
              <a:spLocks noChangeShapeType="1"/>
            </p:cNvSpPr>
            <p:nvPr/>
          </p:nvSpPr>
          <p:spPr bwMode="auto">
            <a:xfrm flipV="1">
              <a:off x="-361" y="-5453"/>
              <a:ext cx="5744" cy="16044"/>
            </a:xfrm>
            <a:prstGeom prst="line">
              <a:avLst/>
            </a:prstGeom>
            <a:noFill/>
            <a:ln w="104760">
              <a:solidFill>
                <a:srgbClr val="FFCF01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350" dirty="0">
                <a:latin typeface="Calibri"/>
              </a:endParaRPr>
            </a:p>
          </p:txBody>
        </p:sp>
        <p:sp>
          <p:nvSpPr>
            <p:cNvPr id="29750" name="Line 3"/>
            <p:cNvSpPr>
              <a:spLocks noChangeShapeType="1"/>
            </p:cNvSpPr>
            <p:nvPr/>
          </p:nvSpPr>
          <p:spPr bwMode="auto">
            <a:xfrm flipV="1">
              <a:off x="-442" y="-5680"/>
              <a:ext cx="5906" cy="16497"/>
            </a:xfrm>
            <a:prstGeom prst="line">
              <a:avLst/>
            </a:prstGeom>
            <a:noFill/>
            <a:ln w="126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350" dirty="0">
                <a:latin typeface="Calibri"/>
              </a:endParaRPr>
            </a:p>
          </p:txBody>
        </p:sp>
      </p:grpSp>
      <p:sp>
        <p:nvSpPr>
          <p:cNvPr id="29699" name="Rectangle 4"/>
          <p:cNvSpPr>
            <a:spLocks noGrp="1" noChangeArrowheads="1"/>
          </p:cNvSpPr>
          <p:nvPr>
            <p:ph type="title" idx="4294967295"/>
          </p:nvPr>
        </p:nvSpPr>
        <p:spPr>
          <a:xfrm>
            <a:off x="1210004" y="760276"/>
            <a:ext cx="3486150" cy="572691"/>
          </a:xfrm>
        </p:spPr>
        <p:txBody>
          <a:bodyPr>
            <a:normAutofit fontScale="90000"/>
          </a:bodyPr>
          <a:lstStyle/>
          <a:p>
            <a:pPr>
              <a:tabLst>
                <a:tab pos="0" algn="l"/>
                <a:tab pos="685800" algn="l"/>
                <a:tab pos="1371600" algn="l"/>
                <a:tab pos="2057400" algn="l"/>
                <a:tab pos="2743200" algn="l"/>
                <a:tab pos="3429000" algn="l"/>
                <a:tab pos="4114800" algn="l"/>
                <a:tab pos="4800600" algn="l"/>
                <a:tab pos="5486400" algn="l"/>
                <a:tab pos="6172200" algn="l"/>
                <a:tab pos="6858000" algn="l"/>
                <a:tab pos="7543800" algn="l"/>
              </a:tabLst>
            </a:pPr>
            <a:r>
              <a:rPr lang="en-US" dirty="0">
                <a:ea typeface="ＭＳ Ｐゴシック" charset="0"/>
                <a:cs typeface="ＭＳ Ｐゴシック" charset="0"/>
              </a:rPr>
              <a:t>Classifier Margin</a:t>
            </a:r>
          </a:p>
        </p:txBody>
      </p:sp>
      <p:sp>
        <p:nvSpPr>
          <p:cNvPr id="29700" name="Rectangle 5"/>
          <p:cNvSpPr>
            <a:spLocks noChangeArrowheads="1"/>
          </p:cNvSpPr>
          <p:nvPr/>
        </p:nvSpPr>
        <p:spPr bwMode="auto">
          <a:xfrm>
            <a:off x="5096204" y="1176095"/>
            <a:ext cx="1200150" cy="486384"/>
          </a:xfrm>
          <a:prstGeom prst="rect">
            <a:avLst/>
          </a:prstGeom>
          <a:solidFill>
            <a:srgbClr val="FFCCFF"/>
          </a:solidFill>
          <a:ln w="12600">
            <a:solidFill>
              <a:srgbClr val="000000"/>
            </a:solidFill>
            <a:miter lim="800000"/>
            <a:headEnd/>
            <a:tailEnd/>
          </a:ln>
        </p:spPr>
        <p:txBody>
          <a:bodyPr lIns="67500" tIns="35100" rIns="67500" bIns="35100" anchor="ctr">
            <a:spAutoFit/>
          </a:bodyPr>
          <a:lstStyle/>
          <a:p>
            <a:pPr algn="ctr">
              <a:spcBef>
                <a:spcPts val="938"/>
              </a:spcBef>
              <a:tabLst>
                <a:tab pos="0" algn="l"/>
                <a:tab pos="685800" algn="l"/>
                <a:tab pos="1371600" algn="l"/>
                <a:tab pos="2057400" algn="l"/>
                <a:tab pos="2743200" algn="l"/>
                <a:tab pos="3429000" algn="l"/>
                <a:tab pos="4114800" algn="l"/>
                <a:tab pos="4800600" algn="l"/>
                <a:tab pos="5486400" algn="l"/>
                <a:tab pos="6172200" algn="l"/>
                <a:tab pos="6858000" algn="l"/>
                <a:tab pos="7543800" algn="l"/>
              </a:tabLst>
            </a:pPr>
            <a:r>
              <a:rPr lang="en-US" sz="2700" i="1" dirty="0">
                <a:solidFill>
                  <a:srgbClr val="000000"/>
                </a:solidFill>
                <a:latin typeface="Calibri"/>
              </a:rPr>
              <a:t>f </a:t>
            </a:r>
            <a:r>
              <a:rPr lang="en-US" sz="1500" dirty="0">
                <a:solidFill>
                  <a:srgbClr val="000000"/>
                </a:solidFill>
                <a:latin typeface="Calibri"/>
              </a:rPr>
              <a:t>        </a:t>
            </a:r>
          </a:p>
        </p:txBody>
      </p:sp>
      <p:sp>
        <p:nvSpPr>
          <p:cNvPr id="29701" name="Line 6"/>
          <p:cNvSpPr>
            <a:spLocks noChangeShapeType="1"/>
          </p:cNvSpPr>
          <p:nvPr/>
        </p:nvSpPr>
        <p:spPr bwMode="auto">
          <a:xfrm>
            <a:off x="4067504" y="1391307"/>
            <a:ext cx="1028700" cy="1191"/>
          </a:xfrm>
          <a:prstGeom prst="line">
            <a:avLst/>
          </a:prstGeom>
          <a:noFill/>
          <a:ln w="12600">
            <a:solidFill>
              <a:srgbClr val="00000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350" dirty="0">
              <a:latin typeface="Calibri"/>
            </a:endParaRPr>
          </a:p>
        </p:txBody>
      </p:sp>
      <p:sp>
        <p:nvSpPr>
          <p:cNvPr id="29702" name="Text Box 7"/>
          <p:cNvSpPr txBox="1">
            <a:spLocks noChangeArrowheads="1"/>
          </p:cNvSpPr>
          <p:nvPr/>
        </p:nvSpPr>
        <p:spPr bwMode="auto">
          <a:xfrm>
            <a:off x="3724604" y="1162708"/>
            <a:ext cx="457200" cy="394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7500" tIns="35100" rIns="67500" bIns="351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>
              <a:spcBef>
                <a:spcPts val="1313"/>
              </a:spcBef>
            </a:pPr>
            <a:r>
              <a:rPr lang="en-US" sz="2100" b="1" i="1" dirty="0">
                <a:solidFill>
                  <a:srgbClr val="000000"/>
                </a:solidFill>
                <a:latin typeface="Calibri"/>
              </a:rPr>
              <a:t>x</a:t>
            </a:r>
          </a:p>
        </p:txBody>
      </p:sp>
      <p:sp>
        <p:nvSpPr>
          <p:cNvPr id="29703" name="Line 8"/>
          <p:cNvSpPr>
            <a:spLocks noChangeShapeType="1"/>
          </p:cNvSpPr>
          <p:nvPr/>
        </p:nvSpPr>
        <p:spPr bwMode="auto">
          <a:xfrm>
            <a:off x="5610554" y="876957"/>
            <a:ext cx="1191" cy="285750"/>
          </a:xfrm>
          <a:prstGeom prst="line">
            <a:avLst/>
          </a:prstGeom>
          <a:noFill/>
          <a:ln w="12600">
            <a:solidFill>
              <a:srgbClr val="00000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350" dirty="0">
              <a:latin typeface="Calibri"/>
            </a:endParaRPr>
          </a:p>
        </p:txBody>
      </p:sp>
      <p:sp>
        <p:nvSpPr>
          <p:cNvPr id="29704" name="Text Box 9"/>
          <p:cNvSpPr txBox="1">
            <a:spLocks noChangeArrowheads="1"/>
          </p:cNvSpPr>
          <p:nvPr/>
        </p:nvSpPr>
        <p:spPr bwMode="auto">
          <a:xfrm>
            <a:off x="5439104" y="591207"/>
            <a:ext cx="285750" cy="4402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7500" tIns="35100" rIns="67500" bIns="351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>
              <a:spcBef>
                <a:spcPts val="1500"/>
              </a:spcBef>
            </a:pPr>
            <a:r>
              <a:rPr lang="en-US">
                <a:solidFill>
                  <a:srgbClr val="00CC00"/>
                </a:solidFill>
                <a:latin typeface="Symbol" charset="0"/>
              </a:rPr>
              <a:t></a:t>
            </a:r>
          </a:p>
        </p:txBody>
      </p:sp>
      <p:sp>
        <p:nvSpPr>
          <p:cNvPr id="29705" name="Line 10"/>
          <p:cNvSpPr>
            <a:spLocks noChangeShapeType="1"/>
          </p:cNvSpPr>
          <p:nvPr/>
        </p:nvSpPr>
        <p:spPr bwMode="auto">
          <a:xfrm>
            <a:off x="6296354" y="1391307"/>
            <a:ext cx="1028700" cy="1191"/>
          </a:xfrm>
          <a:prstGeom prst="line">
            <a:avLst/>
          </a:prstGeom>
          <a:noFill/>
          <a:ln w="12600">
            <a:solidFill>
              <a:srgbClr val="00000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350" dirty="0">
              <a:latin typeface="Calibri"/>
            </a:endParaRPr>
          </a:p>
        </p:txBody>
      </p:sp>
      <p:sp>
        <p:nvSpPr>
          <p:cNvPr id="29706" name="Text Box 11"/>
          <p:cNvSpPr txBox="1">
            <a:spLocks noChangeArrowheads="1"/>
          </p:cNvSpPr>
          <p:nvPr/>
        </p:nvSpPr>
        <p:spPr bwMode="auto">
          <a:xfrm>
            <a:off x="7325054" y="1219857"/>
            <a:ext cx="628650" cy="4402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7500" tIns="35100" rIns="67500" bIns="351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spcBef>
                <a:spcPts val="600"/>
              </a:spcBef>
            </a:pPr>
            <a:r>
              <a:rPr lang="en-US" dirty="0" err="1">
                <a:solidFill>
                  <a:srgbClr val="000000"/>
                </a:solidFill>
                <a:latin typeface="Calibri"/>
              </a:rPr>
              <a:t>y</a:t>
            </a:r>
            <a:r>
              <a:rPr lang="en-US" baseline="30000" dirty="0" err="1">
                <a:solidFill>
                  <a:srgbClr val="000000"/>
                </a:solidFill>
                <a:latin typeface="Calibri"/>
              </a:rPr>
              <a:t>est</a:t>
            </a:r>
            <a:endParaRPr lang="en-US" baseline="30000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707" name="Text Box 12"/>
          <p:cNvSpPr txBox="1">
            <a:spLocks noChangeArrowheads="1"/>
          </p:cNvSpPr>
          <p:nvPr/>
        </p:nvSpPr>
        <p:spPr bwMode="auto">
          <a:xfrm>
            <a:off x="1724354" y="2019958"/>
            <a:ext cx="1428750" cy="6479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7500" tIns="35100" rIns="67500" bIns="351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>
              <a:spcBef>
                <a:spcPts val="938"/>
              </a:spcBef>
            </a:pPr>
            <a:r>
              <a:rPr lang="en-US" sz="1500" dirty="0">
                <a:solidFill>
                  <a:srgbClr val="000000"/>
                </a:solidFill>
                <a:latin typeface="Calibri"/>
              </a:rPr>
              <a:t>denotes +1</a:t>
            </a:r>
          </a:p>
          <a:p>
            <a:pPr algn="ctr">
              <a:spcBef>
                <a:spcPts val="938"/>
              </a:spcBef>
            </a:pPr>
            <a:r>
              <a:rPr lang="en-US" sz="1500" dirty="0">
                <a:solidFill>
                  <a:srgbClr val="000000"/>
                </a:solidFill>
                <a:latin typeface="Calibri"/>
              </a:rPr>
              <a:t>denotes -1</a:t>
            </a:r>
          </a:p>
        </p:txBody>
      </p:sp>
      <p:sp>
        <p:nvSpPr>
          <p:cNvPr id="29708" name="Oval 13"/>
          <p:cNvSpPr>
            <a:spLocks noChangeArrowheads="1"/>
          </p:cNvSpPr>
          <p:nvPr/>
        </p:nvSpPr>
        <p:spPr bwMode="auto">
          <a:xfrm rot="4800000">
            <a:off x="1782099" y="2133662"/>
            <a:ext cx="44054" cy="45244"/>
          </a:xfrm>
          <a:prstGeom prst="ellipse">
            <a:avLst/>
          </a:prstGeom>
          <a:solidFill>
            <a:srgbClr val="333399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 dirty="0">
              <a:latin typeface="Calibri"/>
            </a:endParaRPr>
          </a:p>
        </p:txBody>
      </p:sp>
      <p:sp>
        <p:nvSpPr>
          <p:cNvPr id="29709" name="Oval 14"/>
          <p:cNvSpPr>
            <a:spLocks noChangeArrowheads="1"/>
          </p:cNvSpPr>
          <p:nvPr/>
        </p:nvSpPr>
        <p:spPr bwMode="auto">
          <a:xfrm rot="5880000">
            <a:off x="1782695" y="2475967"/>
            <a:ext cx="38100" cy="40481"/>
          </a:xfrm>
          <a:prstGeom prst="ellipse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 dirty="0">
              <a:latin typeface="Calibri"/>
            </a:endParaRPr>
          </a:p>
        </p:txBody>
      </p:sp>
      <p:sp>
        <p:nvSpPr>
          <p:cNvPr id="29710" name="Line 15"/>
          <p:cNvSpPr>
            <a:spLocks noChangeShapeType="1"/>
          </p:cNvSpPr>
          <p:nvPr/>
        </p:nvSpPr>
        <p:spPr bwMode="auto">
          <a:xfrm>
            <a:off x="3038804" y="2248557"/>
            <a:ext cx="1191" cy="2628900"/>
          </a:xfrm>
          <a:prstGeom prst="line">
            <a:avLst/>
          </a:prstGeom>
          <a:noFill/>
          <a:ln w="3816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350" dirty="0">
              <a:latin typeface="Calibri"/>
            </a:endParaRPr>
          </a:p>
        </p:txBody>
      </p:sp>
      <p:sp>
        <p:nvSpPr>
          <p:cNvPr id="29711" name="Line 16"/>
          <p:cNvSpPr>
            <a:spLocks noChangeShapeType="1"/>
          </p:cNvSpPr>
          <p:nvPr/>
        </p:nvSpPr>
        <p:spPr bwMode="auto">
          <a:xfrm>
            <a:off x="2924504" y="4763157"/>
            <a:ext cx="2743200" cy="1191"/>
          </a:xfrm>
          <a:prstGeom prst="line">
            <a:avLst/>
          </a:prstGeom>
          <a:noFill/>
          <a:ln w="3816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350" dirty="0">
              <a:latin typeface="Calibri"/>
            </a:endParaRPr>
          </a:p>
        </p:txBody>
      </p:sp>
      <p:sp>
        <p:nvSpPr>
          <p:cNvPr id="29712" name="Oval 17"/>
          <p:cNvSpPr>
            <a:spLocks noChangeArrowheads="1"/>
          </p:cNvSpPr>
          <p:nvPr/>
        </p:nvSpPr>
        <p:spPr bwMode="auto">
          <a:xfrm>
            <a:off x="3884148" y="4365489"/>
            <a:ext cx="45244" cy="35719"/>
          </a:xfrm>
          <a:prstGeom prst="ellipse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 dirty="0">
              <a:latin typeface="Calibri"/>
            </a:endParaRPr>
          </a:p>
        </p:txBody>
      </p:sp>
      <p:sp>
        <p:nvSpPr>
          <p:cNvPr id="29713" name="Oval 18"/>
          <p:cNvSpPr>
            <a:spLocks noChangeArrowheads="1"/>
          </p:cNvSpPr>
          <p:nvPr/>
        </p:nvSpPr>
        <p:spPr bwMode="auto">
          <a:xfrm>
            <a:off x="2960223" y="3518955"/>
            <a:ext cx="45244" cy="35719"/>
          </a:xfrm>
          <a:prstGeom prst="ellipse">
            <a:avLst/>
          </a:prstGeom>
          <a:solidFill>
            <a:srgbClr val="333399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 dirty="0">
              <a:latin typeface="Calibri"/>
            </a:endParaRPr>
          </a:p>
        </p:txBody>
      </p:sp>
      <p:sp>
        <p:nvSpPr>
          <p:cNvPr id="29714" name="Oval 19"/>
          <p:cNvSpPr>
            <a:spLocks noChangeArrowheads="1"/>
          </p:cNvSpPr>
          <p:nvPr/>
        </p:nvSpPr>
        <p:spPr bwMode="auto">
          <a:xfrm>
            <a:off x="4350873" y="2702186"/>
            <a:ext cx="45244" cy="35719"/>
          </a:xfrm>
          <a:prstGeom prst="ellipse">
            <a:avLst/>
          </a:prstGeom>
          <a:solidFill>
            <a:srgbClr val="333399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 dirty="0">
              <a:latin typeface="Calibri"/>
            </a:endParaRPr>
          </a:p>
        </p:txBody>
      </p:sp>
      <p:sp>
        <p:nvSpPr>
          <p:cNvPr id="29715" name="Oval 20"/>
          <p:cNvSpPr>
            <a:spLocks noChangeArrowheads="1"/>
          </p:cNvSpPr>
          <p:nvPr/>
        </p:nvSpPr>
        <p:spPr bwMode="auto">
          <a:xfrm>
            <a:off x="4398498" y="3317739"/>
            <a:ext cx="45244" cy="35719"/>
          </a:xfrm>
          <a:prstGeom prst="ellipse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 dirty="0">
              <a:latin typeface="Calibri"/>
            </a:endParaRPr>
          </a:p>
        </p:txBody>
      </p:sp>
      <p:sp>
        <p:nvSpPr>
          <p:cNvPr id="29716" name="Oval 21"/>
          <p:cNvSpPr>
            <a:spLocks noChangeArrowheads="1"/>
          </p:cNvSpPr>
          <p:nvPr/>
        </p:nvSpPr>
        <p:spPr bwMode="auto">
          <a:xfrm>
            <a:off x="3653167" y="2589076"/>
            <a:ext cx="45244" cy="38100"/>
          </a:xfrm>
          <a:prstGeom prst="ellipse">
            <a:avLst/>
          </a:prstGeom>
          <a:solidFill>
            <a:srgbClr val="333399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 dirty="0">
              <a:latin typeface="Calibri"/>
            </a:endParaRPr>
          </a:p>
        </p:txBody>
      </p:sp>
      <p:sp>
        <p:nvSpPr>
          <p:cNvPr id="29717" name="Oval 22"/>
          <p:cNvSpPr>
            <a:spLocks noChangeArrowheads="1"/>
          </p:cNvSpPr>
          <p:nvPr/>
        </p:nvSpPr>
        <p:spPr bwMode="auto">
          <a:xfrm>
            <a:off x="4010355" y="3391557"/>
            <a:ext cx="40481" cy="35719"/>
          </a:xfrm>
          <a:prstGeom prst="ellipse">
            <a:avLst/>
          </a:prstGeom>
          <a:solidFill>
            <a:srgbClr val="333399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 dirty="0">
              <a:latin typeface="Calibri"/>
            </a:endParaRPr>
          </a:p>
        </p:txBody>
      </p:sp>
      <p:sp>
        <p:nvSpPr>
          <p:cNvPr id="29718" name="Oval 23"/>
          <p:cNvSpPr>
            <a:spLocks noChangeArrowheads="1"/>
          </p:cNvSpPr>
          <p:nvPr/>
        </p:nvSpPr>
        <p:spPr bwMode="auto">
          <a:xfrm>
            <a:off x="3381704" y="2934357"/>
            <a:ext cx="45244" cy="44054"/>
          </a:xfrm>
          <a:prstGeom prst="ellipse">
            <a:avLst/>
          </a:prstGeom>
          <a:solidFill>
            <a:srgbClr val="333399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 dirty="0">
              <a:latin typeface="Calibri"/>
            </a:endParaRPr>
          </a:p>
        </p:txBody>
      </p:sp>
      <p:sp>
        <p:nvSpPr>
          <p:cNvPr id="29719" name="Oval 24"/>
          <p:cNvSpPr>
            <a:spLocks noChangeArrowheads="1"/>
          </p:cNvSpPr>
          <p:nvPr/>
        </p:nvSpPr>
        <p:spPr bwMode="auto">
          <a:xfrm>
            <a:off x="4924754" y="3677307"/>
            <a:ext cx="45244" cy="38100"/>
          </a:xfrm>
          <a:prstGeom prst="ellipse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 dirty="0">
              <a:latin typeface="Calibri"/>
            </a:endParaRPr>
          </a:p>
        </p:txBody>
      </p:sp>
      <p:sp>
        <p:nvSpPr>
          <p:cNvPr id="29720" name="Oval 25"/>
          <p:cNvSpPr>
            <a:spLocks noChangeArrowheads="1"/>
          </p:cNvSpPr>
          <p:nvPr/>
        </p:nvSpPr>
        <p:spPr bwMode="auto">
          <a:xfrm rot="-1140000">
            <a:off x="4010355" y="3923767"/>
            <a:ext cx="40481" cy="35719"/>
          </a:xfrm>
          <a:prstGeom prst="ellipse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 dirty="0">
              <a:latin typeface="Calibri"/>
            </a:endParaRPr>
          </a:p>
        </p:txBody>
      </p:sp>
      <p:sp>
        <p:nvSpPr>
          <p:cNvPr id="29721" name="Oval 26"/>
          <p:cNvSpPr>
            <a:spLocks noChangeArrowheads="1"/>
          </p:cNvSpPr>
          <p:nvPr/>
        </p:nvSpPr>
        <p:spPr bwMode="auto">
          <a:xfrm rot="-1140000">
            <a:off x="5598648" y="3014129"/>
            <a:ext cx="45244" cy="38100"/>
          </a:xfrm>
          <a:prstGeom prst="ellipse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 dirty="0">
              <a:latin typeface="Calibri"/>
            </a:endParaRPr>
          </a:p>
        </p:txBody>
      </p:sp>
      <p:sp>
        <p:nvSpPr>
          <p:cNvPr id="29722" name="Oval 27"/>
          <p:cNvSpPr>
            <a:spLocks noChangeArrowheads="1"/>
          </p:cNvSpPr>
          <p:nvPr/>
        </p:nvSpPr>
        <p:spPr bwMode="auto">
          <a:xfrm rot="-1140000">
            <a:off x="5067629" y="4001157"/>
            <a:ext cx="45244" cy="38100"/>
          </a:xfrm>
          <a:prstGeom prst="ellipse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 dirty="0">
              <a:latin typeface="Calibri"/>
            </a:endParaRPr>
          </a:p>
        </p:txBody>
      </p:sp>
      <p:sp>
        <p:nvSpPr>
          <p:cNvPr id="29723" name="Oval 28"/>
          <p:cNvSpPr>
            <a:spLocks noChangeArrowheads="1"/>
          </p:cNvSpPr>
          <p:nvPr/>
        </p:nvSpPr>
        <p:spPr bwMode="auto">
          <a:xfrm rot="-1140000">
            <a:off x="3438854" y="2592648"/>
            <a:ext cx="45244" cy="38100"/>
          </a:xfrm>
          <a:prstGeom prst="ellipse">
            <a:avLst/>
          </a:prstGeom>
          <a:solidFill>
            <a:srgbClr val="333399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 dirty="0">
              <a:latin typeface="Calibri"/>
            </a:endParaRPr>
          </a:p>
        </p:txBody>
      </p:sp>
      <p:sp>
        <p:nvSpPr>
          <p:cNvPr id="29724" name="Oval 29"/>
          <p:cNvSpPr>
            <a:spLocks noChangeArrowheads="1"/>
          </p:cNvSpPr>
          <p:nvPr/>
        </p:nvSpPr>
        <p:spPr bwMode="auto">
          <a:xfrm rot="-1140000">
            <a:off x="4629479" y="3280829"/>
            <a:ext cx="45244" cy="38100"/>
          </a:xfrm>
          <a:prstGeom prst="ellipse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 dirty="0">
              <a:latin typeface="Calibri"/>
            </a:endParaRPr>
          </a:p>
        </p:txBody>
      </p:sp>
      <p:sp>
        <p:nvSpPr>
          <p:cNvPr id="29725" name="Oval 30"/>
          <p:cNvSpPr>
            <a:spLocks noChangeArrowheads="1"/>
          </p:cNvSpPr>
          <p:nvPr/>
        </p:nvSpPr>
        <p:spPr bwMode="auto">
          <a:xfrm rot="-1140000">
            <a:off x="5495064" y="3964248"/>
            <a:ext cx="45244" cy="35719"/>
          </a:xfrm>
          <a:prstGeom prst="ellipse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 dirty="0">
              <a:latin typeface="Calibri"/>
            </a:endParaRPr>
          </a:p>
        </p:txBody>
      </p:sp>
      <p:sp>
        <p:nvSpPr>
          <p:cNvPr id="29726" name="Oval 31"/>
          <p:cNvSpPr>
            <a:spLocks noChangeArrowheads="1"/>
          </p:cNvSpPr>
          <p:nvPr/>
        </p:nvSpPr>
        <p:spPr bwMode="auto">
          <a:xfrm rot="-1140000">
            <a:off x="3430520" y="3322501"/>
            <a:ext cx="45244" cy="35719"/>
          </a:xfrm>
          <a:prstGeom prst="ellipse">
            <a:avLst/>
          </a:prstGeom>
          <a:solidFill>
            <a:srgbClr val="333399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 dirty="0">
              <a:latin typeface="Calibri"/>
            </a:endParaRPr>
          </a:p>
        </p:txBody>
      </p:sp>
      <p:sp>
        <p:nvSpPr>
          <p:cNvPr id="29727" name="Oval 32"/>
          <p:cNvSpPr>
            <a:spLocks noChangeArrowheads="1"/>
          </p:cNvSpPr>
          <p:nvPr/>
        </p:nvSpPr>
        <p:spPr bwMode="auto">
          <a:xfrm rot="5880000">
            <a:off x="3997258" y="2885542"/>
            <a:ext cx="35719" cy="40481"/>
          </a:xfrm>
          <a:prstGeom prst="ellipse">
            <a:avLst/>
          </a:prstGeom>
          <a:solidFill>
            <a:srgbClr val="333399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 dirty="0">
              <a:latin typeface="Calibri"/>
            </a:endParaRPr>
          </a:p>
        </p:txBody>
      </p:sp>
      <p:sp>
        <p:nvSpPr>
          <p:cNvPr id="29728" name="Oval 33"/>
          <p:cNvSpPr>
            <a:spLocks noChangeArrowheads="1"/>
          </p:cNvSpPr>
          <p:nvPr/>
        </p:nvSpPr>
        <p:spPr bwMode="auto">
          <a:xfrm rot="5880000">
            <a:off x="4197878" y="4524437"/>
            <a:ext cx="41672" cy="45244"/>
          </a:xfrm>
          <a:prstGeom prst="ellipse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 dirty="0">
              <a:latin typeface="Calibri"/>
            </a:endParaRPr>
          </a:p>
        </p:txBody>
      </p:sp>
      <p:sp>
        <p:nvSpPr>
          <p:cNvPr id="29729" name="Oval 34"/>
          <p:cNvSpPr>
            <a:spLocks noChangeArrowheads="1"/>
          </p:cNvSpPr>
          <p:nvPr/>
        </p:nvSpPr>
        <p:spPr bwMode="auto">
          <a:xfrm rot="5880000">
            <a:off x="3432902" y="3666592"/>
            <a:ext cx="35719" cy="45244"/>
          </a:xfrm>
          <a:prstGeom prst="ellipse">
            <a:avLst/>
          </a:prstGeom>
          <a:solidFill>
            <a:srgbClr val="333399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 dirty="0">
              <a:latin typeface="Calibri"/>
            </a:endParaRPr>
          </a:p>
        </p:txBody>
      </p:sp>
      <p:sp>
        <p:nvSpPr>
          <p:cNvPr id="29730" name="Oval 35"/>
          <p:cNvSpPr>
            <a:spLocks noChangeArrowheads="1"/>
          </p:cNvSpPr>
          <p:nvPr/>
        </p:nvSpPr>
        <p:spPr bwMode="auto">
          <a:xfrm rot="5880000">
            <a:off x="4354445" y="2387861"/>
            <a:ext cx="35719" cy="40481"/>
          </a:xfrm>
          <a:prstGeom prst="ellipse">
            <a:avLst/>
          </a:prstGeom>
          <a:solidFill>
            <a:srgbClr val="333399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 dirty="0">
              <a:latin typeface="Calibri"/>
            </a:endParaRPr>
          </a:p>
        </p:txBody>
      </p:sp>
      <p:sp>
        <p:nvSpPr>
          <p:cNvPr id="29731" name="Oval 36"/>
          <p:cNvSpPr>
            <a:spLocks noChangeArrowheads="1"/>
          </p:cNvSpPr>
          <p:nvPr/>
        </p:nvSpPr>
        <p:spPr bwMode="auto">
          <a:xfrm rot="5880000">
            <a:off x="5074178" y="3700524"/>
            <a:ext cx="44054" cy="45244"/>
          </a:xfrm>
          <a:prstGeom prst="ellipse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 dirty="0">
              <a:latin typeface="Calibri"/>
            </a:endParaRPr>
          </a:p>
        </p:txBody>
      </p:sp>
      <p:sp>
        <p:nvSpPr>
          <p:cNvPr id="29732" name="Oval 37"/>
          <p:cNvSpPr>
            <a:spLocks noChangeArrowheads="1"/>
          </p:cNvSpPr>
          <p:nvPr/>
        </p:nvSpPr>
        <p:spPr bwMode="auto">
          <a:xfrm rot="5880000">
            <a:off x="4374686" y="3652305"/>
            <a:ext cx="35719" cy="40481"/>
          </a:xfrm>
          <a:prstGeom prst="ellipse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 dirty="0">
              <a:latin typeface="Calibri"/>
            </a:endParaRPr>
          </a:p>
        </p:txBody>
      </p:sp>
      <p:sp>
        <p:nvSpPr>
          <p:cNvPr id="29733" name="Oval 38"/>
          <p:cNvSpPr>
            <a:spLocks noChangeArrowheads="1"/>
          </p:cNvSpPr>
          <p:nvPr/>
        </p:nvSpPr>
        <p:spPr bwMode="auto">
          <a:xfrm rot="5880000">
            <a:off x="5311708" y="3115333"/>
            <a:ext cx="35719" cy="40481"/>
          </a:xfrm>
          <a:prstGeom prst="ellipse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 dirty="0">
              <a:latin typeface="Calibri"/>
            </a:endParaRPr>
          </a:p>
        </p:txBody>
      </p:sp>
      <p:sp>
        <p:nvSpPr>
          <p:cNvPr id="29734" name="Oval 39"/>
          <p:cNvSpPr>
            <a:spLocks noChangeArrowheads="1"/>
          </p:cNvSpPr>
          <p:nvPr/>
        </p:nvSpPr>
        <p:spPr bwMode="auto">
          <a:xfrm rot="5880000">
            <a:off x="3412661" y="2352142"/>
            <a:ext cx="35719" cy="45244"/>
          </a:xfrm>
          <a:prstGeom prst="ellipse">
            <a:avLst/>
          </a:prstGeom>
          <a:solidFill>
            <a:srgbClr val="333399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 dirty="0">
              <a:latin typeface="Calibri"/>
            </a:endParaRPr>
          </a:p>
        </p:txBody>
      </p:sp>
      <p:sp>
        <p:nvSpPr>
          <p:cNvPr id="29735" name="Oval 40"/>
          <p:cNvSpPr>
            <a:spLocks noChangeArrowheads="1"/>
          </p:cNvSpPr>
          <p:nvPr/>
        </p:nvSpPr>
        <p:spPr bwMode="auto">
          <a:xfrm rot="5880000">
            <a:off x="5042627" y="3047467"/>
            <a:ext cx="35719" cy="40481"/>
          </a:xfrm>
          <a:prstGeom prst="ellipse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 dirty="0">
              <a:latin typeface="Calibri"/>
            </a:endParaRPr>
          </a:p>
        </p:txBody>
      </p:sp>
      <p:sp>
        <p:nvSpPr>
          <p:cNvPr id="29736" name="Oval 41"/>
          <p:cNvSpPr>
            <a:spLocks noChangeArrowheads="1"/>
          </p:cNvSpPr>
          <p:nvPr/>
        </p:nvSpPr>
        <p:spPr bwMode="auto">
          <a:xfrm rot="5880000">
            <a:off x="4933684" y="4131531"/>
            <a:ext cx="44054" cy="40481"/>
          </a:xfrm>
          <a:prstGeom prst="ellipse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 dirty="0">
              <a:latin typeface="Calibri"/>
            </a:endParaRPr>
          </a:p>
        </p:txBody>
      </p:sp>
      <p:sp>
        <p:nvSpPr>
          <p:cNvPr id="29737" name="Oval 42"/>
          <p:cNvSpPr>
            <a:spLocks noChangeArrowheads="1"/>
          </p:cNvSpPr>
          <p:nvPr/>
        </p:nvSpPr>
        <p:spPr bwMode="auto">
          <a:xfrm rot="4800000">
            <a:off x="3719247" y="3242134"/>
            <a:ext cx="44053" cy="45244"/>
          </a:xfrm>
          <a:prstGeom prst="ellipse">
            <a:avLst/>
          </a:prstGeom>
          <a:solidFill>
            <a:srgbClr val="333399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 dirty="0">
              <a:latin typeface="Calibri"/>
            </a:endParaRPr>
          </a:p>
        </p:txBody>
      </p:sp>
      <p:sp>
        <p:nvSpPr>
          <p:cNvPr id="29738" name="Oval 43"/>
          <p:cNvSpPr>
            <a:spLocks noChangeArrowheads="1"/>
          </p:cNvSpPr>
          <p:nvPr/>
        </p:nvSpPr>
        <p:spPr bwMode="auto">
          <a:xfrm rot="4800000">
            <a:off x="4584236" y="4530986"/>
            <a:ext cx="35719" cy="40481"/>
          </a:xfrm>
          <a:prstGeom prst="ellipse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 dirty="0">
              <a:latin typeface="Calibri"/>
            </a:endParaRPr>
          </a:p>
        </p:txBody>
      </p:sp>
      <p:sp>
        <p:nvSpPr>
          <p:cNvPr id="29739" name="Oval 44"/>
          <p:cNvSpPr>
            <a:spLocks noChangeArrowheads="1"/>
          </p:cNvSpPr>
          <p:nvPr/>
        </p:nvSpPr>
        <p:spPr bwMode="auto">
          <a:xfrm rot="4800000">
            <a:off x="4355636" y="4245236"/>
            <a:ext cx="35719" cy="40481"/>
          </a:xfrm>
          <a:prstGeom prst="ellipse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 dirty="0">
              <a:latin typeface="Calibri"/>
            </a:endParaRPr>
          </a:p>
        </p:txBody>
      </p:sp>
      <p:sp>
        <p:nvSpPr>
          <p:cNvPr id="29740" name="Oval 45"/>
          <p:cNvSpPr>
            <a:spLocks noChangeArrowheads="1"/>
          </p:cNvSpPr>
          <p:nvPr/>
        </p:nvSpPr>
        <p:spPr bwMode="auto">
          <a:xfrm rot="4800000">
            <a:off x="3208469" y="3392153"/>
            <a:ext cx="44053" cy="40481"/>
          </a:xfrm>
          <a:prstGeom prst="ellipse">
            <a:avLst/>
          </a:prstGeom>
          <a:solidFill>
            <a:srgbClr val="333399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 dirty="0">
              <a:latin typeface="Calibri"/>
            </a:endParaRPr>
          </a:p>
        </p:txBody>
      </p:sp>
      <p:sp>
        <p:nvSpPr>
          <p:cNvPr id="29741" name="Oval 46"/>
          <p:cNvSpPr>
            <a:spLocks noChangeArrowheads="1"/>
          </p:cNvSpPr>
          <p:nvPr/>
        </p:nvSpPr>
        <p:spPr bwMode="auto">
          <a:xfrm rot="4800000">
            <a:off x="3881767" y="2672420"/>
            <a:ext cx="38100" cy="40481"/>
          </a:xfrm>
          <a:prstGeom prst="ellipse">
            <a:avLst/>
          </a:prstGeom>
          <a:solidFill>
            <a:srgbClr val="333399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 dirty="0">
              <a:latin typeface="Calibri"/>
            </a:endParaRPr>
          </a:p>
        </p:txBody>
      </p:sp>
      <p:sp>
        <p:nvSpPr>
          <p:cNvPr id="29742" name="Oval 47"/>
          <p:cNvSpPr>
            <a:spLocks noChangeArrowheads="1"/>
          </p:cNvSpPr>
          <p:nvPr/>
        </p:nvSpPr>
        <p:spPr bwMode="auto">
          <a:xfrm rot="4800000">
            <a:off x="4363970" y="3864235"/>
            <a:ext cx="38100" cy="45244"/>
          </a:xfrm>
          <a:prstGeom prst="ellipse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 dirty="0">
              <a:latin typeface="Calibri"/>
            </a:endParaRPr>
          </a:p>
        </p:txBody>
      </p:sp>
      <p:sp>
        <p:nvSpPr>
          <p:cNvPr id="29743" name="Oval 48"/>
          <p:cNvSpPr>
            <a:spLocks noChangeArrowheads="1"/>
          </p:cNvSpPr>
          <p:nvPr/>
        </p:nvSpPr>
        <p:spPr bwMode="auto">
          <a:xfrm rot="4800000">
            <a:off x="2973915" y="2902806"/>
            <a:ext cx="44054" cy="45244"/>
          </a:xfrm>
          <a:prstGeom prst="ellipse">
            <a:avLst/>
          </a:prstGeom>
          <a:solidFill>
            <a:srgbClr val="333399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 dirty="0">
              <a:latin typeface="Calibri"/>
            </a:endParaRPr>
          </a:p>
        </p:txBody>
      </p:sp>
      <p:sp>
        <p:nvSpPr>
          <p:cNvPr id="29744" name="Oval 49"/>
          <p:cNvSpPr>
            <a:spLocks noChangeArrowheads="1"/>
          </p:cNvSpPr>
          <p:nvPr/>
        </p:nvSpPr>
        <p:spPr bwMode="auto">
          <a:xfrm rot="4800000">
            <a:off x="4049050" y="4377990"/>
            <a:ext cx="41672" cy="45244"/>
          </a:xfrm>
          <a:prstGeom prst="ellipse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 dirty="0">
              <a:latin typeface="Calibri"/>
            </a:endParaRPr>
          </a:p>
        </p:txBody>
      </p:sp>
      <p:sp>
        <p:nvSpPr>
          <p:cNvPr id="29745" name="Oval 50"/>
          <p:cNvSpPr>
            <a:spLocks noChangeArrowheads="1"/>
          </p:cNvSpPr>
          <p:nvPr/>
        </p:nvSpPr>
        <p:spPr bwMode="auto">
          <a:xfrm rot="4800000">
            <a:off x="5074774" y="4158320"/>
            <a:ext cx="38100" cy="45244"/>
          </a:xfrm>
          <a:prstGeom prst="ellipse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 dirty="0">
              <a:latin typeface="Calibri"/>
            </a:endParaRPr>
          </a:p>
        </p:txBody>
      </p:sp>
      <p:sp>
        <p:nvSpPr>
          <p:cNvPr id="29746" name="Text Box 51"/>
          <p:cNvSpPr txBox="1">
            <a:spLocks noChangeArrowheads="1"/>
          </p:cNvSpPr>
          <p:nvPr/>
        </p:nvSpPr>
        <p:spPr bwMode="auto">
          <a:xfrm>
            <a:off x="5210504" y="1848507"/>
            <a:ext cx="2400300" cy="3017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7500" tIns="35100" rIns="67500" bIns="351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>
              <a:spcBef>
                <a:spcPts val="938"/>
              </a:spcBef>
            </a:pPr>
            <a:r>
              <a:rPr lang="en-US" sz="1500" b="1" i="1" dirty="0">
                <a:solidFill>
                  <a:srgbClr val="000000"/>
                </a:solidFill>
                <a:latin typeface="Calibri"/>
              </a:rPr>
              <a:t>f</a:t>
            </a:r>
            <a:r>
              <a:rPr lang="en-US" sz="1500" i="1" dirty="0">
                <a:solidFill>
                  <a:srgbClr val="000000"/>
                </a:solidFill>
                <a:latin typeface="Calibri"/>
              </a:rPr>
              <a:t>(</a:t>
            </a:r>
            <a:r>
              <a:rPr lang="en-US" sz="1500" b="1" i="1" dirty="0" err="1">
                <a:solidFill>
                  <a:srgbClr val="000000"/>
                </a:solidFill>
                <a:latin typeface="Calibri"/>
              </a:rPr>
              <a:t>x</a:t>
            </a:r>
            <a:r>
              <a:rPr lang="en-US" sz="1500" i="1" dirty="0" err="1">
                <a:solidFill>
                  <a:srgbClr val="000000"/>
                </a:solidFill>
                <a:latin typeface="Calibri"/>
              </a:rPr>
              <a:t>,</a:t>
            </a:r>
            <a:r>
              <a:rPr lang="en-US" sz="1500" b="1" i="1" dirty="0" err="1">
                <a:solidFill>
                  <a:srgbClr val="00CC00"/>
                </a:solidFill>
                <a:latin typeface="Calibri"/>
              </a:rPr>
              <a:t>w</a:t>
            </a:r>
            <a:r>
              <a:rPr lang="en-US" sz="1500" i="1" dirty="0" err="1">
                <a:solidFill>
                  <a:srgbClr val="00CC00"/>
                </a:solidFill>
                <a:latin typeface="Calibri"/>
              </a:rPr>
              <a:t>,b</a:t>
            </a:r>
            <a:r>
              <a:rPr lang="en-US" sz="1500" i="1" dirty="0">
                <a:solidFill>
                  <a:srgbClr val="000000"/>
                </a:solidFill>
                <a:latin typeface="Calibri"/>
              </a:rPr>
              <a:t>) = sign(</a:t>
            </a:r>
            <a:r>
              <a:rPr lang="en-US" sz="1500" b="1" i="1" dirty="0">
                <a:solidFill>
                  <a:srgbClr val="00CC00"/>
                </a:solidFill>
                <a:latin typeface="Calibri"/>
              </a:rPr>
              <a:t>w</a:t>
            </a:r>
            <a:r>
              <a:rPr lang="en-US" sz="1500" b="1" i="1" dirty="0">
                <a:solidFill>
                  <a:srgbClr val="000000"/>
                </a:solidFill>
                <a:latin typeface="Calibri"/>
              </a:rPr>
              <a:t>. x</a:t>
            </a:r>
            <a:r>
              <a:rPr lang="en-US" sz="1500" i="1" dirty="0">
                <a:solidFill>
                  <a:srgbClr val="00CC00"/>
                </a:solidFill>
                <a:latin typeface="Calibri"/>
              </a:rPr>
              <a:t> </a:t>
            </a:r>
            <a:r>
              <a:rPr lang="en-US" sz="1500" i="1" dirty="0">
                <a:solidFill>
                  <a:srgbClr val="000000"/>
                </a:solidFill>
                <a:latin typeface="Calibri"/>
              </a:rPr>
              <a:t>- </a:t>
            </a:r>
            <a:r>
              <a:rPr lang="en-US" sz="1500" i="1" dirty="0">
                <a:solidFill>
                  <a:srgbClr val="00CC00"/>
                </a:solidFill>
                <a:latin typeface="Calibri"/>
              </a:rPr>
              <a:t>b</a:t>
            </a:r>
            <a:r>
              <a:rPr lang="en-US" sz="1500" i="1" dirty="0">
                <a:solidFill>
                  <a:srgbClr val="000000"/>
                </a:solidFill>
                <a:latin typeface="Calibri"/>
              </a:rPr>
              <a:t>)</a:t>
            </a:r>
          </a:p>
        </p:txBody>
      </p:sp>
      <p:sp>
        <p:nvSpPr>
          <p:cNvPr id="29747" name="Text Box 52"/>
          <p:cNvSpPr txBox="1">
            <a:spLocks noChangeArrowheads="1"/>
          </p:cNvSpPr>
          <p:nvPr/>
        </p:nvSpPr>
        <p:spPr bwMode="auto">
          <a:xfrm>
            <a:off x="5782004" y="2991508"/>
            <a:ext cx="1828800" cy="297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endParaRPr lang="en-US" sz="1800" dirty="0">
              <a:latin typeface="Calibri"/>
            </a:endParaRPr>
          </a:p>
        </p:txBody>
      </p:sp>
      <p:sp>
        <p:nvSpPr>
          <p:cNvPr id="29748" name="Text Box 53"/>
          <p:cNvSpPr txBox="1">
            <a:spLocks noChangeArrowheads="1"/>
          </p:cNvSpPr>
          <p:nvPr/>
        </p:nvSpPr>
        <p:spPr bwMode="auto">
          <a:xfrm>
            <a:off x="5724854" y="2630229"/>
            <a:ext cx="2228850" cy="2009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67500" tIns="35100" rIns="67500" bIns="351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spcBef>
                <a:spcPts val="1125"/>
              </a:spcBef>
            </a:pPr>
            <a:r>
              <a:rPr lang="en-US" sz="2100" dirty="0">
                <a:solidFill>
                  <a:srgbClr val="000000"/>
                </a:solidFill>
                <a:latin typeface="Calibri"/>
              </a:rPr>
              <a:t>A linear classifier’s </a:t>
            </a:r>
            <a:r>
              <a:rPr lang="en-US" sz="2100" dirty="0">
                <a:solidFill>
                  <a:srgbClr val="FF0000"/>
                </a:solidFill>
                <a:latin typeface="Calibri"/>
              </a:rPr>
              <a:t>margin</a:t>
            </a:r>
            <a:r>
              <a:rPr lang="en-US" sz="2100" dirty="0">
                <a:solidFill>
                  <a:srgbClr val="000000"/>
                </a:solidFill>
                <a:latin typeface="Calibri"/>
              </a:rPr>
              <a:t> is width that boundary could be increased by before hitting a </a:t>
            </a:r>
            <a:r>
              <a:rPr lang="en-US" sz="2100" dirty="0" err="1">
                <a:solidFill>
                  <a:srgbClr val="000000"/>
                </a:solidFill>
                <a:latin typeface="Calibri"/>
              </a:rPr>
              <a:t>datapoint</a:t>
            </a:r>
            <a:endParaRPr lang="en-US" sz="2100" dirty="0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Footer Placeholder 3"/>
          <p:cNvSpPr>
            <a:spLocks noGrp="1"/>
          </p:cNvSpPr>
          <p:nvPr>
            <p:ph type="ftr" sz="quarter" idx="4294967295"/>
          </p:nvPr>
        </p:nvSpPr>
        <p:spPr bwMode="auto">
          <a:xfrm>
            <a:off x="6040164" y="5167149"/>
            <a:ext cx="2000250" cy="2286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8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557213" indent="-214313">
              <a:defRPr sz="1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857250" indent="-171450">
              <a:defRPr sz="1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200150" indent="-171450">
              <a:defRPr sz="1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1543050" indent="-171450">
              <a:defRPr sz="1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r"/>
            <a:r>
              <a:rPr lang="en-US" sz="750">
                <a:latin typeface="Calibri"/>
              </a:rPr>
              <a:t>Copyright © 2001, 2003, Andrew W. Moore</a:t>
            </a:r>
            <a:endParaRPr lang="en-US" sz="750" dirty="0">
              <a:latin typeface="Calibri"/>
            </a:endParaRPr>
          </a:p>
        </p:txBody>
      </p:sp>
      <p:sp>
        <p:nvSpPr>
          <p:cNvPr id="31746" name="Line 1"/>
          <p:cNvSpPr>
            <a:spLocks noChangeShapeType="1"/>
          </p:cNvSpPr>
          <p:nvPr/>
        </p:nvSpPr>
        <p:spPr bwMode="auto">
          <a:xfrm flipV="1">
            <a:off x="3062411" y="1590512"/>
            <a:ext cx="2157413" cy="3438525"/>
          </a:xfrm>
          <a:prstGeom prst="line">
            <a:avLst/>
          </a:prstGeom>
          <a:noFill/>
          <a:ln w="361800">
            <a:solidFill>
              <a:srgbClr val="FFCF0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350" dirty="0">
              <a:latin typeface="Calibri"/>
            </a:endParaRPr>
          </a:p>
        </p:txBody>
      </p:sp>
      <p:sp>
        <p:nvSpPr>
          <p:cNvPr id="31747" name="Line 2"/>
          <p:cNvSpPr>
            <a:spLocks noChangeShapeType="1"/>
          </p:cNvSpPr>
          <p:nvPr/>
        </p:nvSpPr>
        <p:spPr bwMode="auto">
          <a:xfrm flipV="1">
            <a:off x="3031455" y="1541697"/>
            <a:ext cx="2218134" cy="3536156"/>
          </a:xfrm>
          <a:prstGeom prst="line">
            <a:avLst/>
          </a:prstGeom>
          <a:noFill/>
          <a:ln w="126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350" dirty="0">
              <a:latin typeface="Calibri"/>
            </a:endParaRPr>
          </a:p>
        </p:txBody>
      </p:sp>
      <p:sp>
        <p:nvSpPr>
          <p:cNvPr id="31748" name="Rectangle 3"/>
          <p:cNvSpPr>
            <a:spLocks noGrp="1" noChangeArrowheads="1"/>
          </p:cNvSpPr>
          <p:nvPr>
            <p:ph type="title" idx="4294967295"/>
          </p:nvPr>
        </p:nvSpPr>
        <p:spPr>
          <a:xfrm>
            <a:off x="468039" y="758715"/>
            <a:ext cx="3486150" cy="572691"/>
          </a:xfrm>
        </p:spPr>
        <p:txBody>
          <a:bodyPr>
            <a:normAutofit fontScale="90000"/>
          </a:bodyPr>
          <a:lstStyle/>
          <a:p>
            <a:pPr>
              <a:tabLst>
                <a:tab pos="0" algn="l"/>
                <a:tab pos="685800" algn="l"/>
                <a:tab pos="1371600" algn="l"/>
                <a:tab pos="2057400" algn="l"/>
                <a:tab pos="2743200" algn="l"/>
                <a:tab pos="3429000" algn="l"/>
                <a:tab pos="4114800" algn="l"/>
                <a:tab pos="4800600" algn="l"/>
                <a:tab pos="5486400" algn="l"/>
                <a:tab pos="6172200" algn="l"/>
                <a:tab pos="6858000" algn="l"/>
                <a:tab pos="7543800" algn="l"/>
              </a:tabLst>
            </a:pPr>
            <a:r>
              <a:rPr lang="en-US" dirty="0">
                <a:ea typeface="ＭＳ Ｐゴシック" charset="0"/>
                <a:cs typeface="ＭＳ Ｐゴシック" charset="0"/>
              </a:rPr>
              <a:t>Maximum Margin</a:t>
            </a:r>
          </a:p>
        </p:txBody>
      </p:sp>
      <p:sp>
        <p:nvSpPr>
          <p:cNvPr id="31749" name="Rectangle 4"/>
          <p:cNvSpPr>
            <a:spLocks noChangeArrowheads="1"/>
          </p:cNvSpPr>
          <p:nvPr/>
        </p:nvSpPr>
        <p:spPr bwMode="auto">
          <a:xfrm>
            <a:off x="5182914" y="837137"/>
            <a:ext cx="1200150" cy="486384"/>
          </a:xfrm>
          <a:prstGeom prst="rect">
            <a:avLst/>
          </a:prstGeom>
          <a:solidFill>
            <a:srgbClr val="FFCCFF"/>
          </a:solidFill>
          <a:ln w="12600">
            <a:solidFill>
              <a:srgbClr val="000000"/>
            </a:solidFill>
            <a:miter lim="800000"/>
            <a:headEnd/>
            <a:tailEnd/>
          </a:ln>
        </p:spPr>
        <p:txBody>
          <a:bodyPr lIns="67500" tIns="35100" rIns="67500" bIns="35100" anchor="ctr">
            <a:spAutoFit/>
          </a:bodyPr>
          <a:lstStyle/>
          <a:p>
            <a:pPr algn="ctr">
              <a:spcBef>
                <a:spcPts val="938"/>
              </a:spcBef>
              <a:tabLst>
                <a:tab pos="0" algn="l"/>
                <a:tab pos="685800" algn="l"/>
                <a:tab pos="1371600" algn="l"/>
                <a:tab pos="2057400" algn="l"/>
                <a:tab pos="2743200" algn="l"/>
                <a:tab pos="3429000" algn="l"/>
                <a:tab pos="4114800" algn="l"/>
                <a:tab pos="4800600" algn="l"/>
                <a:tab pos="5486400" algn="l"/>
                <a:tab pos="6172200" algn="l"/>
                <a:tab pos="6858000" algn="l"/>
                <a:tab pos="7543800" algn="l"/>
              </a:tabLst>
            </a:pPr>
            <a:r>
              <a:rPr lang="en-US" sz="2700" i="1" dirty="0">
                <a:solidFill>
                  <a:srgbClr val="000000"/>
                </a:solidFill>
                <a:latin typeface="Calibri"/>
              </a:rPr>
              <a:t>f </a:t>
            </a:r>
            <a:r>
              <a:rPr lang="en-US" sz="1500" dirty="0">
                <a:solidFill>
                  <a:srgbClr val="000000"/>
                </a:solidFill>
                <a:latin typeface="Calibri"/>
              </a:rPr>
              <a:t>        </a:t>
            </a:r>
          </a:p>
        </p:txBody>
      </p:sp>
      <p:sp>
        <p:nvSpPr>
          <p:cNvPr id="31750" name="Line 5"/>
          <p:cNvSpPr>
            <a:spLocks noChangeShapeType="1"/>
          </p:cNvSpPr>
          <p:nvPr/>
        </p:nvSpPr>
        <p:spPr bwMode="auto">
          <a:xfrm>
            <a:off x="4154214" y="1052349"/>
            <a:ext cx="1028700" cy="1191"/>
          </a:xfrm>
          <a:prstGeom prst="line">
            <a:avLst/>
          </a:prstGeom>
          <a:noFill/>
          <a:ln w="12600">
            <a:solidFill>
              <a:srgbClr val="00000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350" dirty="0">
              <a:latin typeface="Calibri"/>
            </a:endParaRPr>
          </a:p>
        </p:txBody>
      </p:sp>
      <p:sp>
        <p:nvSpPr>
          <p:cNvPr id="31751" name="Text Box 6"/>
          <p:cNvSpPr txBox="1">
            <a:spLocks noChangeArrowheads="1"/>
          </p:cNvSpPr>
          <p:nvPr/>
        </p:nvSpPr>
        <p:spPr bwMode="auto">
          <a:xfrm>
            <a:off x="3811314" y="823750"/>
            <a:ext cx="457200" cy="394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7500" tIns="35100" rIns="67500" bIns="351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>
              <a:spcBef>
                <a:spcPts val="1313"/>
              </a:spcBef>
            </a:pPr>
            <a:r>
              <a:rPr lang="en-US" sz="2100" b="1" i="1" dirty="0">
                <a:solidFill>
                  <a:srgbClr val="000000"/>
                </a:solidFill>
                <a:latin typeface="Calibri"/>
              </a:rPr>
              <a:t>x</a:t>
            </a:r>
          </a:p>
        </p:txBody>
      </p:sp>
      <p:sp>
        <p:nvSpPr>
          <p:cNvPr id="31752" name="Line 7"/>
          <p:cNvSpPr>
            <a:spLocks noChangeShapeType="1"/>
          </p:cNvSpPr>
          <p:nvPr/>
        </p:nvSpPr>
        <p:spPr bwMode="auto">
          <a:xfrm>
            <a:off x="5697264" y="537999"/>
            <a:ext cx="1191" cy="285750"/>
          </a:xfrm>
          <a:prstGeom prst="line">
            <a:avLst/>
          </a:prstGeom>
          <a:noFill/>
          <a:ln w="12600">
            <a:solidFill>
              <a:srgbClr val="00000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350" dirty="0">
              <a:latin typeface="Calibri"/>
            </a:endParaRPr>
          </a:p>
        </p:txBody>
      </p:sp>
      <p:sp>
        <p:nvSpPr>
          <p:cNvPr id="31753" name="Text Box 8"/>
          <p:cNvSpPr txBox="1">
            <a:spLocks noChangeArrowheads="1"/>
          </p:cNvSpPr>
          <p:nvPr/>
        </p:nvSpPr>
        <p:spPr bwMode="auto">
          <a:xfrm>
            <a:off x="5525814" y="252249"/>
            <a:ext cx="285750" cy="4402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7500" tIns="35100" rIns="67500" bIns="351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>
              <a:spcBef>
                <a:spcPts val="1500"/>
              </a:spcBef>
            </a:pPr>
            <a:r>
              <a:rPr lang="en-US">
                <a:solidFill>
                  <a:srgbClr val="00CC00"/>
                </a:solidFill>
                <a:latin typeface="Symbol" charset="0"/>
              </a:rPr>
              <a:t></a:t>
            </a:r>
          </a:p>
        </p:txBody>
      </p:sp>
      <p:sp>
        <p:nvSpPr>
          <p:cNvPr id="31754" name="Line 9"/>
          <p:cNvSpPr>
            <a:spLocks noChangeShapeType="1"/>
          </p:cNvSpPr>
          <p:nvPr/>
        </p:nvSpPr>
        <p:spPr bwMode="auto">
          <a:xfrm>
            <a:off x="6383064" y="1052349"/>
            <a:ext cx="1028700" cy="1191"/>
          </a:xfrm>
          <a:prstGeom prst="line">
            <a:avLst/>
          </a:prstGeom>
          <a:noFill/>
          <a:ln w="12600">
            <a:solidFill>
              <a:srgbClr val="00000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350" dirty="0">
              <a:latin typeface="Calibri"/>
            </a:endParaRPr>
          </a:p>
        </p:txBody>
      </p:sp>
      <p:sp>
        <p:nvSpPr>
          <p:cNvPr id="31755" name="Text Box 10"/>
          <p:cNvSpPr txBox="1">
            <a:spLocks noChangeArrowheads="1"/>
          </p:cNvSpPr>
          <p:nvPr/>
        </p:nvSpPr>
        <p:spPr bwMode="auto">
          <a:xfrm>
            <a:off x="7411764" y="880899"/>
            <a:ext cx="628650" cy="4402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7500" tIns="35100" rIns="67500" bIns="351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spcBef>
                <a:spcPts val="600"/>
              </a:spcBef>
            </a:pPr>
            <a:r>
              <a:rPr lang="en-US" dirty="0" err="1">
                <a:solidFill>
                  <a:srgbClr val="000000"/>
                </a:solidFill>
                <a:latin typeface="Calibri"/>
              </a:rPr>
              <a:t>y</a:t>
            </a:r>
            <a:r>
              <a:rPr lang="en-US" baseline="30000" dirty="0" err="1">
                <a:solidFill>
                  <a:srgbClr val="000000"/>
                </a:solidFill>
                <a:latin typeface="Calibri"/>
              </a:rPr>
              <a:t>est</a:t>
            </a:r>
            <a:endParaRPr lang="en-US" baseline="30000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756" name="Text Box 11"/>
          <p:cNvSpPr txBox="1">
            <a:spLocks noChangeArrowheads="1"/>
          </p:cNvSpPr>
          <p:nvPr/>
        </p:nvSpPr>
        <p:spPr bwMode="auto">
          <a:xfrm>
            <a:off x="1811064" y="1681000"/>
            <a:ext cx="1428750" cy="6479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7500" tIns="35100" rIns="67500" bIns="351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>
              <a:spcBef>
                <a:spcPts val="938"/>
              </a:spcBef>
            </a:pPr>
            <a:r>
              <a:rPr lang="en-US" sz="1500" dirty="0">
                <a:solidFill>
                  <a:srgbClr val="000000"/>
                </a:solidFill>
                <a:latin typeface="Calibri"/>
              </a:rPr>
              <a:t>denotes +1</a:t>
            </a:r>
          </a:p>
          <a:p>
            <a:pPr algn="ctr">
              <a:spcBef>
                <a:spcPts val="938"/>
              </a:spcBef>
            </a:pPr>
            <a:r>
              <a:rPr lang="en-US" sz="1500" dirty="0">
                <a:solidFill>
                  <a:srgbClr val="000000"/>
                </a:solidFill>
                <a:latin typeface="Calibri"/>
              </a:rPr>
              <a:t>denotes -1</a:t>
            </a:r>
          </a:p>
        </p:txBody>
      </p:sp>
      <p:sp>
        <p:nvSpPr>
          <p:cNvPr id="31757" name="Oval 12"/>
          <p:cNvSpPr>
            <a:spLocks noChangeArrowheads="1"/>
          </p:cNvSpPr>
          <p:nvPr/>
        </p:nvSpPr>
        <p:spPr bwMode="auto">
          <a:xfrm rot="4800000">
            <a:off x="1868809" y="1794704"/>
            <a:ext cx="44054" cy="45244"/>
          </a:xfrm>
          <a:prstGeom prst="ellipse">
            <a:avLst/>
          </a:prstGeom>
          <a:solidFill>
            <a:srgbClr val="333399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 dirty="0">
              <a:latin typeface="Calibri"/>
            </a:endParaRPr>
          </a:p>
        </p:txBody>
      </p:sp>
      <p:sp>
        <p:nvSpPr>
          <p:cNvPr id="31758" name="Oval 13"/>
          <p:cNvSpPr>
            <a:spLocks noChangeArrowheads="1"/>
          </p:cNvSpPr>
          <p:nvPr/>
        </p:nvSpPr>
        <p:spPr bwMode="auto">
          <a:xfrm rot="5880000">
            <a:off x="1869405" y="2137009"/>
            <a:ext cx="38100" cy="40481"/>
          </a:xfrm>
          <a:prstGeom prst="ellipse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 dirty="0">
              <a:latin typeface="Calibri"/>
            </a:endParaRPr>
          </a:p>
        </p:txBody>
      </p:sp>
      <p:sp>
        <p:nvSpPr>
          <p:cNvPr id="31759" name="Line 14"/>
          <p:cNvSpPr>
            <a:spLocks noChangeShapeType="1"/>
          </p:cNvSpPr>
          <p:nvPr/>
        </p:nvSpPr>
        <p:spPr bwMode="auto">
          <a:xfrm>
            <a:off x="3125514" y="1909599"/>
            <a:ext cx="1191" cy="2628900"/>
          </a:xfrm>
          <a:prstGeom prst="line">
            <a:avLst/>
          </a:prstGeom>
          <a:noFill/>
          <a:ln w="3816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350" dirty="0">
              <a:latin typeface="Calibri"/>
            </a:endParaRPr>
          </a:p>
        </p:txBody>
      </p:sp>
      <p:sp>
        <p:nvSpPr>
          <p:cNvPr id="31760" name="Line 15"/>
          <p:cNvSpPr>
            <a:spLocks noChangeShapeType="1"/>
          </p:cNvSpPr>
          <p:nvPr/>
        </p:nvSpPr>
        <p:spPr bwMode="auto">
          <a:xfrm>
            <a:off x="3011214" y="4424199"/>
            <a:ext cx="2743200" cy="1191"/>
          </a:xfrm>
          <a:prstGeom prst="line">
            <a:avLst/>
          </a:prstGeom>
          <a:noFill/>
          <a:ln w="3816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350" dirty="0">
              <a:latin typeface="Calibri"/>
            </a:endParaRPr>
          </a:p>
        </p:txBody>
      </p:sp>
      <p:sp>
        <p:nvSpPr>
          <p:cNvPr id="31761" name="Oval 16"/>
          <p:cNvSpPr>
            <a:spLocks noChangeArrowheads="1"/>
          </p:cNvSpPr>
          <p:nvPr/>
        </p:nvSpPr>
        <p:spPr bwMode="auto">
          <a:xfrm>
            <a:off x="3970858" y="4026531"/>
            <a:ext cx="45244" cy="35719"/>
          </a:xfrm>
          <a:prstGeom prst="ellipse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 dirty="0">
              <a:latin typeface="Calibri"/>
            </a:endParaRPr>
          </a:p>
        </p:txBody>
      </p:sp>
      <p:sp>
        <p:nvSpPr>
          <p:cNvPr id="31762" name="Oval 17"/>
          <p:cNvSpPr>
            <a:spLocks noChangeArrowheads="1"/>
          </p:cNvSpPr>
          <p:nvPr/>
        </p:nvSpPr>
        <p:spPr bwMode="auto">
          <a:xfrm>
            <a:off x="3046933" y="3179997"/>
            <a:ext cx="45244" cy="35719"/>
          </a:xfrm>
          <a:prstGeom prst="ellipse">
            <a:avLst/>
          </a:prstGeom>
          <a:solidFill>
            <a:srgbClr val="333399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 dirty="0">
              <a:latin typeface="Calibri"/>
            </a:endParaRPr>
          </a:p>
        </p:txBody>
      </p:sp>
      <p:sp>
        <p:nvSpPr>
          <p:cNvPr id="31763" name="Oval 18"/>
          <p:cNvSpPr>
            <a:spLocks noChangeArrowheads="1"/>
          </p:cNvSpPr>
          <p:nvPr/>
        </p:nvSpPr>
        <p:spPr bwMode="auto">
          <a:xfrm>
            <a:off x="4437583" y="2363228"/>
            <a:ext cx="45244" cy="35719"/>
          </a:xfrm>
          <a:prstGeom prst="ellipse">
            <a:avLst/>
          </a:prstGeom>
          <a:solidFill>
            <a:srgbClr val="333399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 dirty="0">
              <a:latin typeface="Calibri"/>
            </a:endParaRPr>
          </a:p>
        </p:txBody>
      </p:sp>
      <p:sp>
        <p:nvSpPr>
          <p:cNvPr id="31764" name="Oval 19"/>
          <p:cNvSpPr>
            <a:spLocks noChangeArrowheads="1"/>
          </p:cNvSpPr>
          <p:nvPr/>
        </p:nvSpPr>
        <p:spPr bwMode="auto">
          <a:xfrm>
            <a:off x="4485208" y="2978781"/>
            <a:ext cx="45244" cy="35719"/>
          </a:xfrm>
          <a:prstGeom prst="ellipse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 dirty="0">
              <a:latin typeface="Calibri"/>
            </a:endParaRPr>
          </a:p>
        </p:txBody>
      </p:sp>
      <p:sp>
        <p:nvSpPr>
          <p:cNvPr id="31765" name="Oval 20"/>
          <p:cNvSpPr>
            <a:spLocks noChangeArrowheads="1"/>
          </p:cNvSpPr>
          <p:nvPr/>
        </p:nvSpPr>
        <p:spPr bwMode="auto">
          <a:xfrm>
            <a:off x="3739877" y="2250118"/>
            <a:ext cx="45244" cy="38100"/>
          </a:xfrm>
          <a:prstGeom prst="ellipse">
            <a:avLst/>
          </a:prstGeom>
          <a:solidFill>
            <a:srgbClr val="333399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 dirty="0">
              <a:latin typeface="Calibri"/>
            </a:endParaRPr>
          </a:p>
        </p:txBody>
      </p:sp>
      <p:sp>
        <p:nvSpPr>
          <p:cNvPr id="31766" name="Oval 21"/>
          <p:cNvSpPr>
            <a:spLocks noChangeArrowheads="1"/>
          </p:cNvSpPr>
          <p:nvPr/>
        </p:nvSpPr>
        <p:spPr bwMode="auto">
          <a:xfrm>
            <a:off x="4097065" y="3052599"/>
            <a:ext cx="40481" cy="35719"/>
          </a:xfrm>
          <a:prstGeom prst="ellipse">
            <a:avLst/>
          </a:prstGeom>
          <a:solidFill>
            <a:srgbClr val="333399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 dirty="0">
              <a:latin typeface="Calibri"/>
            </a:endParaRPr>
          </a:p>
        </p:txBody>
      </p:sp>
      <p:sp>
        <p:nvSpPr>
          <p:cNvPr id="31767" name="Oval 22"/>
          <p:cNvSpPr>
            <a:spLocks noChangeArrowheads="1"/>
          </p:cNvSpPr>
          <p:nvPr/>
        </p:nvSpPr>
        <p:spPr bwMode="auto">
          <a:xfrm>
            <a:off x="3468414" y="2595399"/>
            <a:ext cx="45244" cy="44054"/>
          </a:xfrm>
          <a:prstGeom prst="ellipse">
            <a:avLst/>
          </a:prstGeom>
          <a:solidFill>
            <a:srgbClr val="333399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 dirty="0">
              <a:latin typeface="Calibri"/>
            </a:endParaRPr>
          </a:p>
        </p:txBody>
      </p:sp>
      <p:sp>
        <p:nvSpPr>
          <p:cNvPr id="31768" name="Oval 23"/>
          <p:cNvSpPr>
            <a:spLocks noChangeArrowheads="1"/>
          </p:cNvSpPr>
          <p:nvPr/>
        </p:nvSpPr>
        <p:spPr bwMode="auto">
          <a:xfrm>
            <a:off x="5011464" y="3338349"/>
            <a:ext cx="45244" cy="38100"/>
          </a:xfrm>
          <a:prstGeom prst="ellipse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 dirty="0">
              <a:latin typeface="Calibri"/>
            </a:endParaRPr>
          </a:p>
        </p:txBody>
      </p:sp>
      <p:sp>
        <p:nvSpPr>
          <p:cNvPr id="31769" name="Oval 24"/>
          <p:cNvSpPr>
            <a:spLocks noChangeArrowheads="1"/>
          </p:cNvSpPr>
          <p:nvPr/>
        </p:nvSpPr>
        <p:spPr bwMode="auto">
          <a:xfrm rot="-1140000">
            <a:off x="4097065" y="3584809"/>
            <a:ext cx="40481" cy="35719"/>
          </a:xfrm>
          <a:prstGeom prst="ellipse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 dirty="0">
              <a:latin typeface="Calibri"/>
            </a:endParaRPr>
          </a:p>
        </p:txBody>
      </p:sp>
      <p:sp>
        <p:nvSpPr>
          <p:cNvPr id="31770" name="Oval 25"/>
          <p:cNvSpPr>
            <a:spLocks noChangeArrowheads="1"/>
          </p:cNvSpPr>
          <p:nvPr/>
        </p:nvSpPr>
        <p:spPr bwMode="auto">
          <a:xfrm rot="-1140000">
            <a:off x="5685358" y="2675171"/>
            <a:ext cx="45244" cy="38100"/>
          </a:xfrm>
          <a:prstGeom prst="ellipse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 dirty="0">
              <a:latin typeface="Calibri"/>
            </a:endParaRPr>
          </a:p>
        </p:txBody>
      </p:sp>
      <p:sp>
        <p:nvSpPr>
          <p:cNvPr id="31771" name="Oval 26"/>
          <p:cNvSpPr>
            <a:spLocks noChangeArrowheads="1"/>
          </p:cNvSpPr>
          <p:nvPr/>
        </p:nvSpPr>
        <p:spPr bwMode="auto">
          <a:xfrm rot="-1140000">
            <a:off x="5154339" y="3662199"/>
            <a:ext cx="45244" cy="38100"/>
          </a:xfrm>
          <a:prstGeom prst="ellipse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 dirty="0">
              <a:latin typeface="Calibri"/>
            </a:endParaRPr>
          </a:p>
        </p:txBody>
      </p:sp>
      <p:sp>
        <p:nvSpPr>
          <p:cNvPr id="31772" name="Oval 27"/>
          <p:cNvSpPr>
            <a:spLocks noChangeArrowheads="1"/>
          </p:cNvSpPr>
          <p:nvPr/>
        </p:nvSpPr>
        <p:spPr bwMode="auto">
          <a:xfrm rot="-1140000">
            <a:off x="3525564" y="2253690"/>
            <a:ext cx="45244" cy="38100"/>
          </a:xfrm>
          <a:prstGeom prst="ellipse">
            <a:avLst/>
          </a:prstGeom>
          <a:solidFill>
            <a:srgbClr val="333399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 dirty="0">
              <a:latin typeface="Calibri"/>
            </a:endParaRPr>
          </a:p>
        </p:txBody>
      </p:sp>
      <p:sp>
        <p:nvSpPr>
          <p:cNvPr id="31773" name="Oval 28"/>
          <p:cNvSpPr>
            <a:spLocks noChangeArrowheads="1"/>
          </p:cNvSpPr>
          <p:nvPr/>
        </p:nvSpPr>
        <p:spPr bwMode="auto">
          <a:xfrm rot="-1140000">
            <a:off x="4716189" y="2941871"/>
            <a:ext cx="45244" cy="38100"/>
          </a:xfrm>
          <a:prstGeom prst="ellipse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 dirty="0">
              <a:latin typeface="Calibri"/>
            </a:endParaRPr>
          </a:p>
        </p:txBody>
      </p:sp>
      <p:sp>
        <p:nvSpPr>
          <p:cNvPr id="31774" name="Oval 29"/>
          <p:cNvSpPr>
            <a:spLocks noChangeArrowheads="1"/>
          </p:cNvSpPr>
          <p:nvPr/>
        </p:nvSpPr>
        <p:spPr bwMode="auto">
          <a:xfrm rot="-1140000">
            <a:off x="5581774" y="3625290"/>
            <a:ext cx="45244" cy="35719"/>
          </a:xfrm>
          <a:prstGeom prst="ellipse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 dirty="0">
              <a:latin typeface="Calibri"/>
            </a:endParaRPr>
          </a:p>
        </p:txBody>
      </p:sp>
      <p:sp>
        <p:nvSpPr>
          <p:cNvPr id="31775" name="Oval 30"/>
          <p:cNvSpPr>
            <a:spLocks noChangeArrowheads="1"/>
          </p:cNvSpPr>
          <p:nvPr/>
        </p:nvSpPr>
        <p:spPr bwMode="auto">
          <a:xfrm rot="-1140000">
            <a:off x="3517230" y="2983543"/>
            <a:ext cx="45244" cy="35719"/>
          </a:xfrm>
          <a:prstGeom prst="ellipse">
            <a:avLst/>
          </a:prstGeom>
          <a:solidFill>
            <a:srgbClr val="333399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 dirty="0">
              <a:latin typeface="Calibri"/>
            </a:endParaRPr>
          </a:p>
        </p:txBody>
      </p:sp>
      <p:sp>
        <p:nvSpPr>
          <p:cNvPr id="31776" name="Oval 31"/>
          <p:cNvSpPr>
            <a:spLocks noChangeArrowheads="1"/>
          </p:cNvSpPr>
          <p:nvPr/>
        </p:nvSpPr>
        <p:spPr bwMode="auto">
          <a:xfrm rot="5880000">
            <a:off x="4083968" y="2546584"/>
            <a:ext cx="35719" cy="40481"/>
          </a:xfrm>
          <a:prstGeom prst="ellipse">
            <a:avLst/>
          </a:prstGeom>
          <a:solidFill>
            <a:srgbClr val="333399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 dirty="0">
              <a:latin typeface="Calibri"/>
            </a:endParaRPr>
          </a:p>
        </p:txBody>
      </p:sp>
      <p:sp>
        <p:nvSpPr>
          <p:cNvPr id="31777" name="Oval 32"/>
          <p:cNvSpPr>
            <a:spLocks noChangeArrowheads="1"/>
          </p:cNvSpPr>
          <p:nvPr/>
        </p:nvSpPr>
        <p:spPr bwMode="auto">
          <a:xfrm rot="5880000">
            <a:off x="4284588" y="4185479"/>
            <a:ext cx="41672" cy="45244"/>
          </a:xfrm>
          <a:prstGeom prst="ellipse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 dirty="0">
              <a:latin typeface="Calibri"/>
            </a:endParaRPr>
          </a:p>
        </p:txBody>
      </p:sp>
      <p:sp>
        <p:nvSpPr>
          <p:cNvPr id="31778" name="Oval 33"/>
          <p:cNvSpPr>
            <a:spLocks noChangeArrowheads="1"/>
          </p:cNvSpPr>
          <p:nvPr/>
        </p:nvSpPr>
        <p:spPr bwMode="auto">
          <a:xfrm rot="5880000">
            <a:off x="3519612" y="3327634"/>
            <a:ext cx="35719" cy="45244"/>
          </a:xfrm>
          <a:prstGeom prst="ellipse">
            <a:avLst/>
          </a:prstGeom>
          <a:solidFill>
            <a:srgbClr val="333399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 dirty="0">
              <a:latin typeface="Calibri"/>
            </a:endParaRPr>
          </a:p>
        </p:txBody>
      </p:sp>
      <p:sp>
        <p:nvSpPr>
          <p:cNvPr id="31779" name="Oval 34"/>
          <p:cNvSpPr>
            <a:spLocks noChangeArrowheads="1"/>
          </p:cNvSpPr>
          <p:nvPr/>
        </p:nvSpPr>
        <p:spPr bwMode="auto">
          <a:xfrm rot="5880000">
            <a:off x="4441155" y="2048903"/>
            <a:ext cx="35719" cy="40481"/>
          </a:xfrm>
          <a:prstGeom prst="ellipse">
            <a:avLst/>
          </a:prstGeom>
          <a:solidFill>
            <a:srgbClr val="333399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 dirty="0">
              <a:latin typeface="Calibri"/>
            </a:endParaRPr>
          </a:p>
        </p:txBody>
      </p:sp>
      <p:sp>
        <p:nvSpPr>
          <p:cNvPr id="31780" name="Oval 35"/>
          <p:cNvSpPr>
            <a:spLocks noChangeArrowheads="1"/>
          </p:cNvSpPr>
          <p:nvPr/>
        </p:nvSpPr>
        <p:spPr bwMode="auto">
          <a:xfrm rot="5880000">
            <a:off x="5160888" y="3361566"/>
            <a:ext cx="44054" cy="45244"/>
          </a:xfrm>
          <a:prstGeom prst="ellipse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 dirty="0">
              <a:latin typeface="Calibri"/>
            </a:endParaRPr>
          </a:p>
        </p:txBody>
      </p:sp>
      <p:sp>
        <p:nvSpPr>
          <p:cNvPr id="31781" name="Oval 36"/>
          <p:cNvSpPr>
            <a:spLocks noChangeArrowheads="1"/>
          </p:cNvSpPr>
          <p:nvPr/>
        </p:nvSpPr>
        <p:spPr bwMode="auto">
          <a:xfrm rot="5880000">
            <a:off x="4461396" y="3313347"/>
            <a:ext cx="35719" cy="40481"/>
          </a:xfrm>
          <a:prstGeom prst="ellipse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 dirty="0">
              <a:latin typeface="Calibri"/>
            </a:endParaRPr>
          </a:p>
        </p:txBody>
      </p:sp>
      <p:sp>
        <p:nvSpPr>
          <p:cNvPr id="31782" name="Oval 37"/>
          <p:cNvSpPr>
            <a:spLocks noChangeArrowheads="1"/>
          </p:cNvSpPr>
          <p:nvPr/>
        </p:nvSpPr>
        <p:spPr bwMode="auto">
          <a:xfrm rot="5880000">
            <a:off x="5398418" y="2776375"/>
            <a:ext cx="35719" cy="40481"/>
          </a:xfrm>
          <a:prstGeom prst="ellipse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 dirty="0">
              <a:latin typeface="Calibri"/>
            </a:endParaRPr>
          </a:p>
        </p:txBody>
      </p:sp>
      <p:sp>
        <p:nvSpPr>
          <p:cNvPr id="31783" name="Oval 38"/>
          <p:cNvSpPr>
            <a:spLocks noChangeArrowheads="1"/>
          </p:cNvSpPr>
          <p:nvPr/>
        </p:nvSpPr>
        <p:spPr bwMode="auto">
          <a:xfrm rot="5880000">
            <a:off x="3499371" y="2013184"/>
            <a:ext cx="35719" cy="45244"/>
          </a:xfrm>
          <a:prstGeom prst="ellipse">
            <a:avLst/>
          </a:prstGeom>
          <a:solidFill>
            <a:srgbClr val="333399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 dirty="0">
              <a:latin typeface="Calibri"/>
            </a:endParaRPr>
          </a:p>
        </p:txBody>
      </p:sp>
      <p:sp>
        <p:nvSpPr>
          <p:cNvPr id="31784" name="Oval 39"/>
          <p:cNvSpPr>
            <a:spLocks noChangeArrowheads="1"/>
          </p:cNvSpPr>
          <p:nvPr/>
        </p:nvSpPr>
        <p:spPr bwMode="auto">
          <a:xfrm rot="5880000">
            <a:off x="5129337" y="2708509"/>
            <a:ext cx="35719" cy="40481"/>
          </a:xfrm>
          <a:prstGeom prst="ellipse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 dirty="0">
              <a:latin typeface="Calibri"/>
            </a:endParaRPr>
          </a:p>
        </p:txBody>
      </p:sp>
      <p:sp>
        <p:nvSpPr>
          <p:cNvPr id="31785" name="Oval 40"/>
          <p:cNvSpPr>
            <a:spLocks noChangeArrowheads="1"/>
          </p:cNvSpPr>
          <p:nvPr/>
        </p:nvSpPr>
        <p:spPr bwMode="auto">
          <a:xfrm rot="5880000">
            <a:off x="5020394" y="3792573"/>
            <a:ext cx="44054" cy="40481"/>
          </a:xfrm>
          <a:prstGeom prst="ellipse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 dirty="0">
              <a:latin typeface="Calibri"/>
            </a:endParaRPr>
          </a:p>
        </p:txBody>
      </p:sp>
      <p:sp>
        <p:nvSpPr>
          <p:cNvPr id="31786" name="Oval 41"/>
          <p:cNvSpPr>
            <a:spLocks noChangeArrowheads="1"/>
          </p:cNvSpPr>
          <p:nvPr/>
        </p:nvSpPr>
        <p:spPr bwMode="auto">
          <a:xfrm rot="4800000">
            <a:off x="3805957" y="2903176"/>
            <a:ext cx="44053" cy="45244"/>
          </a:xfrm>
          <a:prstGeom prst="ellipse">
            <a:avLst/>
          </a:prstGeom>
          <a:solidFill>
            <a:srgbClr val="333399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 dirty="0">
              <a:latin typeface="Calibri"/>
            </a:endParaRPr>
          </a:p>
        </p:txBody>
      </p:sp>
      <p:sp>
        <p:nvSpPr>
          <p:cNvPr id="31787" name="Oval 42"/>
          <p:cNvSpPr>
            <a:spLocks noChangeArrowheads="1"/>
          </p:cNvSpPr>
          <p:nvPr/>
        </p:nvSpPr>
        <p:spPr bwMode="auto">
          <a:xfrm rot="4800000">
            <a:off x="4670946" y="4192028"/>
            <a:ext cx="35719" cy="40481"/>
          </a:xfrm>
          <a:prstGeom prst="ellipse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 dirty="0">
              <a:latin typeface="Calibri"/>
            </a:endParaRPr>
          </a:p>
        </p:txBody>
      </p:sp>
      <p:sp>
        <p:nvSpPr>
          <p:cNvPr id="31788" name="Oval 43"/>
          <p:cNvSpPr>
            <a:spLocks noChangeArrowheads="1"/>
          </p:cNvSpPr>
          <p:nvPr/>
        </p:nvSpPr>
        <p:spPr bwMode="auto">
          <a:xfrm rot="4800000">
            <a:off x="4442346" y="3906278"/>
            <a:ext cx="35719" cy="40481"/>
          </a:xfrm>
          <a:prstGeom prst="ellipse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 dirty="0">
              <a:latin typeface="Calibri"/>
            </a:endParaRPr>
          </a:p>
        </p:txBody>
      </p:sp>
      <p:sp>
        <p:nvSpPr>
          <p:cNvPr id="31789" name="Oval 44"/>
          <p:cNvSpPr>
            <a:spLocks noChangeArrowheads="1"/>
          </p:cNvSpPr>
          <p:nvPr/>
        </p:nvSpPr>
        <p:spPr bwMode="auto">
          <a:xfrm rot="4800000">
            <a:off x="3295179" y="3053195"/>
            <a:ext cx="44053" cy="40481"/>
          </a:xfrm>
          <a:prstGeom prst="ellipse">
            <a:avLst/>
          </a:prstGeom>
          <a:solidFill>
            <a:srgbClr val="333399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 dirty="0">
              <a:latin typeface="Calibri"/>
            </a:endParaRPr>
          </a:p>
        </p:txBody>
      </p:sp>
      <p:sp>
        <p:nvSpPr>
          <p:cNvPr id="31790" name="Oval 45"/>
          <p:cNvSpPr>
            <a:spLocks noChangeArrowheads="1"/>
          </p:cNvSpPr>
          <p:nvPr/>
        </p:nvSpPr>
        <p:spPr bwMode="auto">
          <a:xfrm rot="4800000">
            <a:off x="3968477" y="2333462"/>
            <a:ext cx="38100" cy="40481"/>
          </a:xfrm>
          <a:prstGeom prst="ellipse">
            <a:avLst/>
          </a:prstGeom>
          <a:solidFill>
            <a:srgbClr val="333399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 dirty="0">
              <a:latin typeface="Calibri"/>
            </a:endParaRPr>
          </a:p>
        </p:txBody>
      </p:sp>
      <p:sp>
        <p:nvSpPr>
          <p:cNvPr id="31791" name="Oval 46"/>
          <p:cNvSpPr>
            <a:spLocks noChangeArrowheads="1"/>
          </p:cNvSpPr>
          <p:nvPr/>
        </p:nvSpPr>
        <p:spPr bwMode="auto">
          <a:xfrm rot="4800000">
            <a:off x="4450680" y="3525277"/>
            <a:ext cx="38100" cy="45244"/>
          </a:xfrm>
          <a:prstGeom prst="ellipse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 dirty="0">
              <a:latin typeface="Calibri"/>
            </a:endParaRPr>
          </a:p>
        </p:txBody>
      </p:sp>
      <p:sp>
        <p:nvSpPr>
          <p:cNvPr id="31792" name="Oval 47"/>
          <p:cNvSpPr>
            <a:spLocks noChangeArrowheads="1"/>
          </p:cNvSpPr>
          <p:nvPr/>
        </p:nvSpPr>
        <p:spPr bwMode="auto">
          <a:xfrm rot="4800000">
            <a:off x="3060625" y="2563848"/>
            <a:ext cx="44054" cy="45244"/>
          </a:xfrm>
          <a:prstGeom prst="ellipse">
            <a:avLst/>
          </a:prstGeom>
          <a:solidFill>
            <a:srgbClr val="333399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 dirty="0">
              <a:latin typeface="Calibri"/>
            </a:endParaRPr>
          </a:p>
        </p:txBody>
      </p:sp>
      <p:sp>
        <p:nvSpPr>
          <p:cNvPr id="31793" name="Oval 48"/>
          <p:cNvSpPr>
            <a:spLocks noChangeArrowheads="1"/>
          </p:cNvSpPr>
          <p:nvPr/>
        </p:nvSpPr>
        <p:spPr bwMode="auto">
          <a:xfrm rot="4800000">
            <a:off x="4135760" y="4039032"/>
            <a:ext cx="41672" cy="45244"/>
          </a:xfrm>
          <a:prstGeom prst="ellipse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 dirty="0">
              <a:latin typeface="Calibri"/>
            </a:endParaRPr>
          </a:p>
        </p:txBody>
      </p:sp>
      <p:sp>
        <p:nvSpPr>
          <p:cNvPr id="31794" name="Oval 49"/>
          <p:cNvSpPr>
            <a:spLocks noChangeArrowheads="1"/>
          </p:cNvSpPr>
          <p:nvPr/>
        </p:nvSpPr>
        <p:spPr bwMode="auto">
          <a:xfrm rot="4800000">
            <a:off x="5161484" y="3819362"/>
            <a:ext cx="38100" cy="45244"/>
          </a:xfrm>
          <a:prstGeom prst="ellipse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 dirty="0">
              <a:latin typeface="Calibri"/>
            </a:endParaRPr>
          </a:p>
        </p:txBody>
      </p:sp>
      <p:sp>
        <p:nvSpPr>
          <p:cNvPr id="31795" name="Text Box 50"/>
          <p:cNvSpPr txBox="1">
            <a:spLocks noChangeArrowheads="1"/>
          </p:cNvSpPr>
          <p:nvPr/>
        </p:nvSpPr>
        <p:spPr bwMode="auto">
          <a:xfrm>
            <a:off x="5297214" y="1509549"/>
            <a:ext cx="2400300" cy="3017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7500" tIns="35100" rIns="67500" bIns="351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>
              <a:spcBef>
                <a:spcPts val="938"/>
              </a:spcBef>
            </a:pPr>
            <a:r>
              <a:rPr lang="en-US" sz="1500" b="1" i="1" dirty="0">
                <a:solidFill>
                  <a:srgbClr val="000000"/>
                </a:solidFill>
                <a:latin typeface="Calibri"/>
              </a:rPr>
              <a:t>f</a:t>
            </a:r>
            <a:r>
              <a:rPr lang="en-US" sz="1500" i="1" dirty="0">
                <a:solidFill>
                  <a:srgbClr val="000000"/>
                </a:solidFill>
                <a:latin typeface="Calibri"/>
              </a:rPr>
              <a:t>(</a:t>
            </a:r>
            <a:r>
              <a:rPr lang="en-US" sz="1500" b="1" i="1" dirty="0" err="1">
                <a:solidFill>
                  <a:srgbClr val="000000"/>
                </a:solidFill>
                <a:latin typeface="Calibri"/>
              </a:rPr>
              <a:t>x</a:t>
            </a:r>
            <a:r>
              <a:rPr lang="en-US" sz="1500" i="1" dirty="0" err="1">
                <a:solidFill>
                  <a:srgbClr val="000000"/>
                </a:solidFill>
                <a:latin typeface="Calibri"/>
              </a:rPr>
              <a:t>,</a:t>
            </a:r>
            <a:r>
              <a:rPr lang="en-US" sz="1500" b="1" i="1" dirty="0" err="1">
                <a:solidFill>
                  <a:srgbClr val="00CC00"/>
                </a:solidFill>
                <a:latin typeface="Calibri"/>
              </a:rPr>
              <a:t>w</a:t>
            </a:r>
            <a:r>
              <a:rPr lang="en-US" sz="1500" i="1" dirty="0" err="1">
                <a:solidFill>
                  <a:srgbClr val="00CC00"/>
                </a:solidFill>
                <a:latin typeface="Calibri"/>
              </a:rPr>
              <a:t>,b</a:t>
            </a:r>
            <a:r>
              <a:rPr lang="en-US" sz="1500" i="1" dirty="0">
                <a:solidFill>
                  <a:srgbClr val="000000"/>
                </a:solidFill>
                <a:latin typeface="Calibri"/>
              </a:rPr>
              <a:t>) = sign(</a:t>
            </a:r>
            <a:r>
              <a:rPr lang="en-US" sz="1500" b="1" i="1" dirty="0">
                <a:solidFill>
                  <a:srgbClr val="00CC00"/>
                </a:solidFill>
                <a:latin typeface="Calibri"/>
              </a:rPr>
              <a:t>w</a:t>
            </a:r>
            <a:r>
              <a:rPr lang="en-US" sz="1500" b="1" i="1" dirty="0">
                <a:solidFill>
                  <a:srgbClr val="000000"/>
                </a:solidFill>
                <a:latin typeface="Calibri"/>
              </a:rPr>
              <a:t>. x</a:t>
            </a:r>
            <a:r>
              <a:rPr lang="en-US" sz="1500" i="1" dirty="0">
                <a:solidFill>
                  <a:srgbClr val="00CC00"/>
                </a:solidFill>
                <a:latin typeface="Calibri"/>
              </a:rPr>
              <a:t> </a:t>
            </a:r>
            <a:r>
              <a:rPr lang="en-US" sz="1500" i="1" dirty="0">
                <a:solidFill>
                  <a:srgbClr val="000000"/>
                </a:solidFill>
                <a:latin typeface="Calibri"/>
              </a:rPr>
              <a:t>- </a:t>
            </a:r>
            <a:r>
              <a:rPr lang="en-US" sz="1500" i="1" dirty="0">
                <a:solidFill>
                  <a:srgbClr val="00CC00"/>
                </a:solidFill>
                <a:latin typeface="Calibri"/>
              </a:rPr>
              <a:t>b</a:t>
            </a:r>
            <a:r>
              <a:rPr lang="en-US" sz="1500" i="1" dirty="0">
                <a:solidFill>
                  <a:srgbClr val="000000"/>
                </a:solidFill>
                <a:latin typeface="Calibri"/>
              </a:rPr>
              <a:t>)</a:t>
            </a:r>
          </a:p>
        </p:txBody>
      </p:sp>
      <p:sp>
        <p:nvSpPr>
          <p:cNvPr id="31796" name="Text Box 51"/>
          <p:cNvSpPr txBox="1">
            <a:spLocks noChangeArrowheads="1"/>
          </p:cNvSpPr>
          <p:nvPr/>
        </p:nvSpPr>
        <p:spPr bwMode="auto">
          <a:xfrm>
            <a:off x="5868714" y="2652550"/>
            <a:ext cx="1828800" cy="297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endParaRPr lang="en-US" sz="1800" dirty="0">
              <a:latin typeface="Calibri"/>
            </a:endParaRPr>
          </a:p>
        </p:txBody>
      </p:sp>
      <p:sp>
        <p:nvSpPr>
          <p:cNvPr id="31797" name="Text Box 52"/>
          <p:cNvSpPr txBox="1">
            <a:spLocks noChangeArrowheads="1"/>
          </p:cNvSpPr>
          <p:nvPr/>
        </p:nvSpPr>
        <p:spPr bwMode="auto">
          <a:xfrm>
            <a:off x="5894998" y="1966749"/>
            <a:ext cx="2145416" cy="18739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67500" tIns="35100" rIns="67500" bIns="351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spcBef>
                <a:spcPts val="1125"/>
              </a:spcBef>
            </a:pPr>
            <a:r>
              <a:rPr lang="en-US" sz="1800" dirty="0">
                <a:solidFill>
                  <a:srgbClr val="FF0000"/>
                </a:solidFill>
                <a:latin typeface="Calibri"/>
              </a:rPr>
              <a:t>Maximum margin linear classifier</a:t>
            </a:r>
            <a:r>
              <a:rPr lang="en-US" sz="1800" dirty="0">
                <a:solidFill>
                  <a:srgbClr val="000000"/>
                </a:solidFill>
                <a:latin typeface="Calibri"/>
              </a:rPr>
              <a:t> is the linear classifier with the largest margin</a:t>
            </a:r>
          </a:p>
          <a:p>
            <a:pPr>
              <a:spcBef>
                <a:spcPts val="1125"/>
              </a:spcBef>
            </a:pPr>
            <a:r>
              <a:rPr lang="en-US" sz="1800" dirty="0">
                <a:solidFill>
                  <a:srgbClr val="000000"/>
                </a:solidFill>
                <a:latin typeface="Calibri"/>
              </a:rPr>
              <a:t>The simplest kind of SVM, called an LSVM</a:t>
            </a:r>
          </a:p>
        </p:txBody>
      </p:sp>
      <p:sp>
        <p:nvSpPr>
          <p:cNvPr id="31798" name="AutoShape 53"/>
          <p:cNvSpPr>
            <a:spLocks noChangeArrowheads="1"/>
          </p:cNvSpPr>
          <p:nvPr/>
        </p:nvSpPr>
        <p:spPr bwMode="auto">
          <a:xfrm>
            <a:off x="6237808" y="4595649"/>
            <a:ext cx="1319213" cy="285750"/>
          </a:xfrm>
          <a:prstGeom prst="wedgeRectCallout">
            <a:avLst>
              <a:gd name="adj1" fmla="val 51345"/>
              <a:gd name="adj2" fmla="val -230250"/>
            </a:avLst>
          </a:prstGeom>
          <a:solidFill>
            <a:srgbClr val="CCFFCC"/>
          </a:solidFill>
          <a:ln w="12600">
            <a:solidFill>
              <a:srgbClr val="000000"/>
            </a:solidFill>
            <a:miter lim="800000"/>
            <a:headEnd/>
            <a:tailEnd/>
          </a:ln>
        </p:spPr>
        <p:txBody>
          <a:bodyPr lIns="67500" tIns="35100" rIns="67500" bIns="35100"/>
          <a:lstStyle/>
          <a:p>
            <a:pPr algn="ctr">
              <a:spcBef>
                <a:spcPts val="938"/>
              </a:spcBef>
              <a:tabLst>
                <a:tab pos="0" algn="l"/>
                <a:tab pos="685800" algn="l"/>
                <a:tab pos="1371600" algn="l"/>
                <a:tab pos="2057400" algn="l"/>
                <a:tab pos="2743200" algn="l"/>
                <a:tab pos="3429000" algn="l"/>
                <a:tab pos="4114800" algn="l"/>
                <a:tab pos="4800600" algn="l"/>
                <a:tab pos="5486400" algn="l"/>
                <a:tab pos="6172200" algn="l"/>
                <a:tab pos="6858000" algn="l"/>
                <a:tab pos="7543800" algn="l"/>
              </a:tabLst>
            </a:pPr>
            <a:r>
              <a:rPr lang="en-US" sz="1500" dirty="0">
                <a:solidFill>
                  <a:srgbClr val="000000"/>
                </a:solidFill>
                <a:latin typeface="Calibri"/>
              </a:rPr>
              <a:t>Linear SVM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4403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4403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4403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4403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2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UMBC-powerpoint-presentation-16-9 (1)" id="{56CE7328-5122-FF49-9D1A-B2575E5E25B6}" vid="{0D00BCDD-6C86-CE42-81B5-D7F30E55E75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</TotalTime>
  <Words>1371</Words>
  <Application>Microsoft Macintosh PowerPoint</Application>
  <PresentationFormat>On-screen Show (16:9)</PresentationFormat>
  <Paragraphs>213</Paragraphs>
  <Slides>22</Slides>
  <Notes>15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Arial</vt:lpstr>
      <vt:lpstr>Calibri</vt:lpstr>
      <vt:lpstr>Symbol</vt:lpstr>
      <vt:lpstr>Tahoma</vt:lpstr>
      <vt:lpstr>Times New Roman</vt:lpstr>
      <vt:lpstr>Office Theme</vt:lpstr>
      <vt:lpstr>Equation</vt:lpstr>
      <vt:lpstr>CMSC 471</vt:lpstr>
      <vt:lpstr>Support Vector Machines</vt:lpstr>
      <vt:lpstr> Linear Classifiers</vt:lpstr>
      <vt:lpstr> Linear Classifiers</vt:lpstr>
      <vt:lpstr> Linear Classifiers</vt:lpstr>
      <vt:lpstr> Linear Classifiers</vt:lpstr>
      <vt:lpstr> Linear Classifiers</vt:lpstr>
      <vt:lpstr>Classifier Margin</vt:lpstr>
      <vt:lpstr>Maximum Margin</vt:lpstr>
      <vt:lpstr>Maximum Margin</vt:lpstr>
      <vt:lpstr>Why Maximum Margin?</vt:lpstr>
      <vt:lpstr>Specifying a line and margin</vt:lpstr>
      <vt:lpstr>Specifying a line and margin</vt:lpstr>
      <vt:lpstr>Learning the Maximum Margin Classifier</vt:lpstr>
      <vt:lpstr>Learning SVMs</vt:lpstr>
      <vt:lpstr>Learning SVMs</vt:lpstr>
      <vt:lpstr>Soft margin classification</vt:lpstr>
      <vt:lpstr>Kernel trick</vt:lpstr>
      <vt:lpstr>Kernel Trick example</vt:lpstr>
      <vt:lpstr>Use a different kernel</vt:lpstr>
      <vt:lpstr>SVM Performance</vt:lpstr>
      <vt:lpstr>SVMs in scikit-learn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CMSC 471</dc:title>
  <dc:creator>Anantaa Kotal</dc:creator>
  <cp:lastModifiedBy>Anantaa Kotal</cp:lastModifiedBy>
  <cp:revision>1</cp:revision>
  <dcterms:created xsi:type="dcterms:W3CDTF">2022-11-11T22:29:34Z</dcterms:created>
  <dcterms:modified xsi:type="dcterms:W3CDTF">2022-11-11T22:37:58Z</dcterms:modified>
</cp:coreProperties>
</file>